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0"/>
  </p:notesMasterIdLst>
  <p:sldIdLst>
    <p:sldId id="256" r:id="rId2"/>
    <p:sldId id="260" r:id="rId3"/>
    <p:sldId id="312" r:id="rId4"/>
    <p:sldId id="314" r:id="rId5"/>
    <p:sldId id="313" r:id="rId6"/>
    <p:sldId id="315" r:id="rId7"/>
    <p:sldId id="310" r:id="rId8"/>
    <p:sldId id="263" r:id="rId9"/>
    <p:sldId id="259" r:id="rId10"/>
    <p:sldId id="316" r:id="rId11"/>
    <p:sldId id="317" r:id="rId12"/>
    <p:sldId id="330" r:id="rId13"/>
    <p:sldId id="331" r:id="rId14"/>
    <p:sldId id="332" r:id="rId15"/>
    <p:sldId id="333" r:id="rId16"/>
    <p:sldId id="334" r:id="rId17"/>
    <p:sldId id="329" r:id="rId18"/>
    <p:sldId id="318" r:id="rId19"/>
    <p:sldId id="319" r:id="rId20"/>
    <p:sldId id="320" r:id="rId21"/>
    <p:sldId id="322" r:id="rId22"/>
    <p:sldId id="323" r:id="rId23"/>
    <p:sldId id="321" r:id="rId24"/>
    <p:sldId id="324" r:id="rId25"/>
    <p:sldId id="325" r:id="rId26"/>
    <p:sldId id="311" r:id="rId27"/>
    <p:sldId id="285" r:id="rId28"/>
    <p:sldId id="288" r:id="rId29"/>
  </p:sldIdLst>
  <p:sldSz cx="9144000" cy="5143500" type="screen16x9"/>
  <p:notesSz cx="6858000" cy="9144000"/>
  <p:embeddedFontLst>
    <p:embeddedFont>
      <p:font typeface="Cambria Math" panose="02040503050406030204" pitchFamily="18" charset="0"/>
      <p:regular r:id="rId31"/>
    </p:embeddedFont>
    <p:embeddedFont>
      <p:font typeface="IBM Plex Mono" panose="020B0509050203000203" pitchFamily="49" charset="0"/>
      <p:regular r:id="rId32"/>
      <p:bold r:id="rId33"/>
      <p:italic r:id="rId34"/>
      <p:boldItalic r:id="rId35"/>
    </p:embeddedFont>
    <p:embeddedFont>
      <p:font typeface="Open Sans" panose="020B0606030504020204" pitchFamily="34" charset="0"/>
      <p:regular r:id="rId36"/>
      <p:bold r:id="rId37"/>
      <p:italic r:id="rId38"/>
      <p:boldItalic r:id="rId39"/>
    </p:embeddedFont>
    <p:embeddedFont>
      <p:font typeface="Poppins" panose="00000500000000000000" pitchFamily="2" charset="0"/>
      <p:regular r:id="rId40"/>
      <p:bold r:id="rId41"/>
      <p:italic r:id="rId42"/>
      <p:boldItalic r:id="rId43"/>
    </p:embeddedFont>
    <p:embeddedFont>
      <p:font typeface="Roboto Condensed Light" panose="02000000000000000000" pitchFamily="2" charset="0"/>
      <p:regular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E2EEE0-96E1-4B2C-BAE0-EF4697DD1BC4}">
  <a:tblStyle styleId="{DFE2EEE0-96E1-4B2C-BAE0-EF4697DD1BC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375" autoAdjust="0"/>
  </p:normalViewPr>
  <p:slideViewPr>
    <p:cSldViewPr snapToGrid="0">
      <p:cViewPr varScale="1">
        <p:scale>
          <a:sx n="87" d="100"/>
          <a:sy n="87" d="100"/>
        </p:scale>
        <p:origin x="12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The system is developed using the paddle development toolkit. I’ve made use of the paddle </a:t>
            </a:r>
            <a:r>
              <a:rPr lang="en-SG" dirty="0" err="1"/>
              <a:t>ocr</a:t>
            </a:r>
            <a:r>
              <a:rPr lang="en-SG" dirty="0"/>
              <a:t> for the </a:t>
            </a:r>
            <a:r>
              <a:rPr lang="en-SG" dirty="0" err="1"/>
              <a:t>ocr</a:t>
            </a:r>
            <a:r>
              <a:rPr lang="en-SG" dirty="0"/>
              <a:t> engine and the paddle detection framework for the layout parser module.</a:t>
            </a:r>
          </a:p>
          <a:p>
            <a:endParaRPr lang="en-SG" dirty="0"/>
          </a:p>
        </p:txBody>
      </p:sp>
    </p:spTree>
    <p:extLst>
      <p:ext uri="{BB962C8B-B14F-4D97-AF65-F5344CB8AC3E}">
        <p14:creationId xmlns:p14="http://schemas.microsoft.com/office/powerpoint/2010/main" val="2742598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The </a:t>
            </a:r>
            <a:r>
              <a:rPr lang="en-SG" dirty="0" err="1"/>
              <a:t>newsvision</a:t>
            </a:r>
            <a:r>
              <a:rPr lang="en-SG" dirty="0"/>
              <a:t> system follows a modular design and works entirely offline so that it is highly customisable to the user’s needs.</a:t>
            </a:r>
          </a:p>
          <a:p>
            <a:r>
              <a:rPr lang="en-SG" dirty="0"/>
              <a:t>The core of the system have 3 main components, the layout parser module, the </a:t>
            </a:r>
            <a:r>
              <a:rPr lang="en-SG" dirty="0" err="1"/>
              <a:t>ocr</a:t>
            </a:r>
            <a:r>
              <a:rPr lang="en-SG" dirty="0"/>
              <a:t> engine and the layout recovery stage.</a:t>
            </a:r>
          </a:p>
          <a:p>
            <a:r>
              <a:rPr lang="en-SG" dirty="0"/>
              <a:t>We start by feeding the image to the layout parser module to break up the image into segments for the </a:t>
            </a:r>
            <a:r>
              <a:rPr lang="en-SG" dirty="0" err="1"/>
              <a:t>ocr</a:t>
            </a:r>
            <a:r>
              <a:rPr lang="en-SG" dirty="0"/>
              <a:t> to scan individually.</a:t>
            </a:r>
          </a:p>
          <a:p>
            <a:r>
              <a:rPr lang="en-SG" dirty="0"/>
              <a:t>The </a:t>
            </a:r>
            <a:r>
              <a:rPr lang="en-SG" dirty="0" err="1"/>
              <a:t>ocr</a:t>
            </a:r>
            <a:r>
              <a:rPr lang="en-SG" dirty="0"/>
              <a:t> engine, will then process each image and tag the output to each segment.</a:t>
            </a:r>
          </a:p>
          <a:p>
            <a:r>
              <a:rPr lang="en-SG" dirty="0"/>
              <a:t>Finally, the layout recovery module will piece together the segments like a jigsaw puzzle. </a:t>
            </a:r>
          </a:p>
          <a:p>
            <a:r>
              <a:rPr lang="en-SG" dirty="0"/>
              <a:t>The final output can then be converted to whatever format the user decides.</a:t>
            </a:r>
          </a:p>
          <a:p>
            <a:r>
              <a:rPr lang="en-SG" dirty="0"/>
              <a:t>I will go through each of the core components in detail.</a:t>
            </a:r>
          </a:p>
          <a:p>
            <a:endParaRPr lang="en-SG" dirty="0"/>
          </a:p>
        </p:txBody>
      </p:sp>
    </p:spTree>
    <p:extLst>
      <p:ext uri="{BB962C8B-B14F-4D97-AF65-F5344CB8AC3E}">
        <p14:creationId xmlns:p14="http://schemas.microsoft.com/office/powerpoint/2010/main" val="1479866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In the layout analysis stage,</a:t>
            </a:r>
          </a:p>
          <a:p>
            <a:r>
              <a:rPr lang="en-SG" dirty="0"/>
              <a:t>I have trained the model to identify 10 common classes as you can see from the slides. </a:t>
            </a:r>
          </a:p>
          <a:p>
            <a:r>
              <a:rPr lang="en-SG" dirty="0"/>
              <a:t>The secondary title and content is crucial as it is needed to prevent the text from joining up with the main content.</a:t>
            </a:r>
          </a:p>
        </p:txBody>
      </p:sp>
    </p:spTree>
    <p:extLst>
      <p:ext uri="{BB962C8B-B14F-4D97-AF65-F5344CB8AC3E}">
        <p14:creationId xmlns:p14="http://schemas.microsoft.com/office/powerpoint/2010/main" val="4004991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We move on to the next module, which is the </a:t>
            </a:r>
            <a:r>
              <a:rPr lang="en-SG" dirty="0" err="1"/>
              <a:t>ocr</a:t>
            </a:r>
            <a:r>
              <a:rPr lang="en-SG" dirty="0"/>
              <a:t> engine.</a:t>
            </a:r>
          </a:p>
          <a:p>
            <a:r>
              <a:rPr lang="en-SG" dirty="0"/>
              <a:t>I’ve compared between 3 popular OCR and chose paddle OCR for its high accuracy for Chinese language and also its compatibility with the paddle development suite. </a:t>
            </a:r>
          </a:p>
          <a:p>
            <a:r>
              <a:rPr lang="en-SG" dirty="0"/>
              <a:t>However, the OCR can be easily replaced if the user wants to use their preferred version.</a:t>
            </a:r>
          </a:p>
        </p:txBody>
      </p:sp>
    </p:spTree>
    <p:extLst>
      <p:ext uri="{BB962C8B-B14F-4D97-AF65-F5344CB8AC3E}">
        <p14:creationId xmlns:p14="http://schemas.microsoft.com/office/powerpoint/2010/main" val="415363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After scanning the image, we now have to piece together the output. </a:t>
            </a:r>
          </a:p>
          <a:p>
            <a:r>
              <a:rPr lang="en-SG" dirty="0"/>
              <a:t>However, we are faced with a unique problem, how are we able to piece together in a reading order?</a:t>
            </a:r>
          </a:p>
          <a:p>
            <a:r>
              <a:rPr lang="en-SG" dirty="0"/>
              <a:t>Here I have a simple diagram to illustrate the problem.</a:t>
            </a:r>
          </a:p>
          <a:p>
            <a:r>
              <a:rPr lang="en-SG" dirty="0"/>
              <a:t>If we were to sort by left to right using the boxes centre coordinates, we get the 2,1,4,3 order.</a:t>
            </a:r>
          </a:p>
          <a:p>
            <a:r>
              <a:rPr lang="en-SG" dirty="0"/>
              <a:t>Sorting from top to bottom would yield similar results</a:t>
            </a:r>
          </a:p>
        </p:txBody>
      </p:sp>
    </p:spTree>
    <p:extLst>
      <p:ext uri="{BB962C8B-B14F-4D97-AF65-F5344CB8AC3E}">
        <p14:creationId xmlns:p14="http://schemas.microsoft.com/office/powerpoint/2010/main" val="450718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Instead the solution is to break up the sorting process.</a:t>
            </a:r>
          </a:p>
          <a:p>
            <a:r>
              <a:rPr lang="en-SG" dirty="0"/>
              <a:t>First I group up each boxes within the same column using a simple criteria</a:t>
            </a:r>
          </a:p>
          <a:p>
            <a:r>
              <a:rPr lang="en-SG" dirty="0"/>
              <a:t>If the box centre lies within a group’s boundaries, it will be considered the same column.</a:t>
            </a:r>
          </a:p>
          <a:p>
            <a:r>
              <a:rPr lang="en-SG" dirty="0"/>
              <a:t>After grouping up the boxes, we can then sort boxes vertically within their groups, and sort the groups horizontally.</a:t>
            </a:r>
          </a:p>
          <a:p>
            <a:r>
              <a:rPr lang="en-SG" dirty="0"/>
              <a:t>The final output will result in the correct reading order.</a:t>
            </a:r>
          </a:p>
        </p:txBody>
      </p:sp>
    </p:spTree>
    <p:extLst>
      <p:ext uri="{BB962C8B-B14F-4D97-AF65-F5344CB8AC3E}">
        <p14:creationId xmlns:p14="http://schemas.microsoft.com/office/powerpoint/2010/main" val="630079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Finally we move to the post processing stage where the </a:t>
            </a:r>
            <a:r>
              <a:rPr lang="en-SG" dirty="0" err="1"/>
              <a:t>ouput</a:t>
            </a:r>
            <a:r>
              <a:rPr lang="en-SG" dirty="0"/>
              <a:t> can be adjusted to the user’s requirements. </a:t>
            </a:r>
          </a:p>
          <a:p>
            <a:r>
              <a:rPr lang="en-SG" dirty="0"/>
              <a:t>In my project I simple just print the class label with the associated content into a text file.</a:t>
            </a:r>
          </a:p>
        </p:txBody>
      </p:sp>
    </p:spTree>
    <p:extLst>
      <p:ext uri="{BB962C8B-B14F-4D97-AF65-F5344CB8AC3E}">
        <p14:creationId xmlns:p14="http://schemas.microsoft.com/office/powerpoint/2010/main" val="2708602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a:extLst>
            <a:ext uri="{FF2B5EF4-FFF2-40B4-BE49-F238E27FC236}">
              <a16:creationId xmlns:a16="http://schemas.microsoft.com/office/drawing/2014/main" id="{68D96CE8-F79F-8AB9-F19C-A7738AFFEEE0}"/>
            </a:ext>
          </a:extLst>
        </p:cNvPr>
        <p:cNvGrpSpPr/>
        <p:nvPr/>
      </p:nvGrpSpPr>
      <p:grpSpPr>
        <a:xfrm>
          <a:off x="0" y="0"/>
          <a:ext cx="0" cy="0"/>
          <a:chOff x="0" y="0"/>
          <a:chExt cx="0" cy="0"/>
        </a:xfrm>
      </p:grpSpPr>
      <p:sp>
        <p:nvSpPr>
          <p:cNvPr id="1480" name="Google Shape;1480;g24e6b4d5c31_0_0:notes">
            <a:extLst>
              <a:ext uri="{FF2B5EF4-FFF2-40B4-BE49-F238E27FC236}">
                <a16:creationId xmlns:a16="http://schemas.microsoft.com/office/drawing/2014/main" id="{6A73A6A5-476B-8AAC-F4E1-98A5F5A515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24e6b4d5c31_0_0:notes">
            <a:extLst>
              <a:ext uri="{FF2B5EF4-FFF2-40B4-BE49-F238E27FC236}">
                <a16:creationId xmlns:a16="http://schemas.microsoft.com/office/drawing/2014/main" id="{CE74152C-93D8-5623-856E-6CF78130F2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Now we move on to training the layout parser model.</a:t>
            </a:r>
            <a:endParaRPr dirty="0"/>
          </a:p>
        </p:txBody>
      </p:sp>
    </p:spTree>
    <p:extLst>
      <p:ext uri="{BB962C8B-B14F-4D97-AF65-F5344CB8AC3E}">
        <p14:creationId xmlns:p14="http://schemas.microsoft.com/office/powerpoint/2010/main" val="1742520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To train the model, I first have to prepare the dataset. I’ve manually cropped and labelled over 900 images from </a:t>
            </a:r>
            <a:r>
              <a:rPr lang="en-SG" dirty="0" err="1"/>
              <a:t>shinmin</a:t>
            </a:r>
            <a:r>
              <a:rPr lang="en-SG" dirty="0"/>
              <a:t> daily and </a:t>
            </a:r>
            <a:r>
              <a:rPr lang="en-SG" dirty="0" err="1"/>
              <a:t>lianhe</a:t>
            </a:r>
            <a:r>
              <a:rPr lang="en-SG" dirty="0"/>
              <a:t> </a:t>
            </a:r>
            <a:r>
              <a:rPr lang="en-SG" dirty="0" err="1"/>
              <a:t>zaobao</a:t>
            </a:r>
            <a:r>
              <a:rPr lang="en-SG" dirty="0"/>
              <a:t>.</a:t>
            </a:r>
          </a:p>
          <a:p>
            <a:r>
              <a:rPr lang="en-SG" dirty="0"/>
              <a:t>The labelled data is then saved in COCO format which is a common format in computer vision.</a:t>
            </a:r>
          </a:p>
        </p:txBody>
      </p:sp>
    </p:spTree>
    <p:extLst>
      <p:ext uri="{BB962C8B-B14F-4D97-AF65-F5344CB8AC3E}">
        <p14:creationId xmlns:p14="http://schemas.microsoft.com/office/powerpoint/2010/main" val="169622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For the training, I used a pretrained model that was trained on the Chinese document layout analysis dataset.</a:t>
            </a:r>
          </a:p>
          <a:p>
            <a:r>
              <a:rPr lang="en-SG" dirty="0"/>
              <a:t>Here is the before training result</a:t>
            </a:r>
          </a:p>
        </p:txBody>
      </p:sp>
    </p:spTree>
    <p:extLst>
      <p:ext uri="{BB962C8B-B14F-4D97-AF65-F5344CB8AC3E}">
        <p14:creationId xmlns:p14="http://schemas.microsoft.com/office/powerpoint/2010/main" val="1816627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And here is the after training result.</a:t>
            </a:r>
          </a:p>
        </p:txBody>
      </p:sp>
    </p:spTree>
    <p:extLst>
      <p:ext uri="{BB962C8B-B14F-4D97-AF65-F5344CB8AC3E}">
        <p14:creationId xmlns:p14="http://schemas.microsoft.com/office/powerpoint/2010/main" val="1567030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Before we move on to analysing the performance of the layout parser module, we first have to understand how the results are measured.</a:t>
            </a:r>
          </a:p>
          <a:p>
            <a:pPr marL="158750" indent="0">
              <a:buNone/>
            </a:pPr>
            <a:r>
              <a:rPr lang="en-SG" dirty="0"/>
              <a:t>We first measure the </a:t>
            </a:r>
            <a:r>
              <a:rPr lang="en-SG" dirty="0" err="1"/>
              <a:t>IoU</a:t>
            </a:r>
            <a:r>
              <a:rPr lang="en-SG" dirty="0"/>
              <a:t> of the prediction and the actual labelled data. This is the area of overlap divided by the area of union. </a:t>
            </a:r>
          </a:p>
          <a:p>
            <a:pPr marL="158750" indent="0">
              <a:buNone/>
            </a:pPr>
            <a:r>
              <a:rPr lang="en-SG" dirty="0"/>
              <a:t>A high </a:t>
            </a:r>
            <a:r>
              <a:rPr lang="en-SG" dirty="0" err="1"/>
              <a:t>iou</a:t>
            </a:r>
            <a:r>
              <a:rPr lang="en-SG" dirty="0"/>
              <a:t> means it’s a good prediction as it closely resembles the actual labelled data.</a:t>
            </a:r>
          </a:p>
          <a:p>
            <a:pPr marL="158750" indent="0">
              <a:buNone/>
            </a:pPr>
            <a:r>
              <a:rPr lang="en-SG" dirty="0"/>
              <a:t>We can set a threshold for our desired performance, if the </a:t>
            </a:r>
            <a:r>
              <a:rPr lang="en-SG" dirty="0" err="1"/>
              <a:t>iou</a:t>
            </a:r>
            <a:r>
              <a:rPr lang="en-SG" dirty="0"/>
              <a:t> is above the threshold and the class is predicted is correct, then it’s a true positive outcome.</a:t>
            </a:r>
          </a:p>
          <a:p>
            <a:pPr marL="158750" indent="0">
              <a:buNone/>
            </a:pPr>
            <a:r>
              <a:rPr lang="en-SG" dirty="0"/>
              <a:t>If the </a:t>
            </a:r>
            <a:r>
              <a:rPr lang="en-SG" dirty="0" err="1"/>
              <a:t>iou</a:t>
            </a:r>
            <a:r>
              <a:rPr lang="en-SG" dirty="0"/>
              <a:t> is below the threshold or the label is incorrect, then it’s a false positive.</a:t>
            </a:r>
          </a:p>
          <a:p>
            <a:pPr marL="158750" indent="0">
              <a:buNone/>
            </a:pPr>
            <a:r>
              <a:rPr lang="en-SG" dirty="0"/>
              <a:t>If the model didn’t identify the object at all, we consider it as a false negative.</a:t>
            </a:r>
          </a:p>
        </p:txBody>
      </p:sp>
    </p:spTree>
    <p:extLst>
      <p:ext uri="{BB962C8B-B14F-4D97-AF65-F5344CB8AC3E}">
        <p14:creationId xmlns:p14="http://schemas.microsoft.com/office/powerpoint/2010/main" val="3360337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Therefore, the precision of the model is the true positive over all the positive detections</a:t>
            </a:r>
          </a:p>
          <a:p>
            <a:r>
              <a:rPr lang="en-SG" dirty="0"/>
              <a:t>And the average recall is the true positive over the sum of true positive and false negative.</a:t>
            </a:r>
          </a:p>
        </p:txBody>
      </p:sp>
    </p:spTree>
    <p:extLst>
      <p:ext uri="{BB962C8B-B14F-4D97-AF65-F5344CB8AC3E}">
        <p14:creationId xmlns:p14="http://schemas.microsoft.com/office/powerpoint/2010/main" val="2057553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In my best performing model, I’ve achieved an average of 76.2% in precision and an object detection rate of 81.9%</a:t>
            </a:r>
          </a:p>
        </p:txBody>
      </p:sp>
    </p:spTree>
    <p:extLst>
      <p:ext uri="{BB962C8B-B14F-4D97-AF65-F5344CB8AC3E}">
        <p14:creationId xmlns:p14="http://schemas.microsoft.com/office/powerpoint/2010/main" val="2048597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While the project is generally a success, it has its limitations.</a:t>
            </a:r>
          </a:p>
          <a:p>
            <a:pPr marL="158750" indent="0">
              <a:buNone/>
            </a:pPr>
            <a:r>
              <a:rPr lang="en-SG" dirty="0"/>
              <a:t>Mainly, the indentations are lost in the final output as a result of the bounding box segmentation process</a:t>
            </a:r>
          </a:p>
          <a:p>
            <a:pPr marL="158750" indent="0">
              <a:buNone/>
            </a:pPr>
            <a:r>
              <a:rPr lang="en-SG" dirty="0"/>
              <a:t>However, this can possibly be fixed using NLP models.</a:t>
            </a:r>
          </a:p>
        </p:txBody>
      </p:sp>
    </p:spTree>
    <p:extLst>
      <p:ext uri="{BB962C8B-B14F-4D97-AF65-F5344CB8AC3E}">
        <p14:creationId xmlns:p14="http://schemas.microsoft.com/office/powerpoint/2010/main" val="3441761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For future improvements for the project, firstly the system can be further developed for multi-lingual support. </a:t>
            </a:r>
          </a:p>
          <a:p>
            <a:r>
              <a:rPr lang="en-SG" dirty="0"/>
              <a:t>Secondly, The system can be further developed to include the newspaper segmentation. This can help improve the ease of use by allowing the user to feed it an entire newspaper page in 1 go instead of manually segmenting into newspaper clippings first.</a:t>
            </a:r>
          </a:p>
        </p:txBody>
      </p:sp>
    </p:spTree>
    <p:extLst>
      <p:ext uri="{BB962C8B-B14F-4D97-AF65-F5344CB8AC3E}">
        <p14:creationId xmlns:p14="http://schemas.microsoft.com/office/powerpoint/2010/main" val="1179786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In conclusion, </a:t>
            </a:r>
            <a:r>
              <a:rPr lang="en-SG" dirty="0" err="1"/>
              <a:t>Newsvision</a:t>
            </a:r>
            <a:r>
              <a:rPr lang="en-SG" dirty="0"/>
              <a:t> works as a standalone tool and it aims to help minimise manual labour in the </a:t>
            </a:r>
            <a:r>
              <a:rPr lang="en-SG" dirty="0" err="1"/>
              <a:t>ocr</a:t>
            </a:r>
            <a:r>
              <a:rPr lang="en-SG" dirty="0"/>
              <a:t> process.</a:t>
            </a:r>
          </a:p>
          <a:p>
            <a:r>
              <a:rPr lang="en-SG" dirty="0"/>
              <a:t>This project also serves to act as a base for future </a:t>
            </a:r>
            <a:r>
              <a:rPr lang="en-SG" dirty="0" err="1"/>
              <a:t>ocr</a:t>
            </a:r>
            <a:r>
              <a:rPr lang="en-SG" dirty="0"/>
              <a:t> systems.</a:t>
            </a:r>
          </a:p>
        </p:txBody>
      </p:sp>
    </p:spTree>
    <p:extLst>
      <p:ext uri="{BB962C8B-B14F-4D97-AF65-F5344CB8AC3E}">
        <p14:creationId xmlns:p14="http://schemas.microsoft.com/office/powerpoint/2010/main" val="1485867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24ef22aa1ac_0_1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0" name="Google Shape;2410;g24ef22aa1ac_0_1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7"/>
        <p:cNvGrpSpPr/>
        <p:nvPr/>
      </p:nvGrpSpPr>
      <p:grpSpPr>
        <a:xfrm>
          <a:off x="0" y="0"/>
          <a:ext cx="0" cy="0"/>
          <a:chOff x="0" y="0"/>
          <a:chExt cx="0" cy="0"/>
        </a:xfrm>
      </p:grpSpPr>
      <p:sp>
        <p:nvSpPr>
          <p:cNvPr id="3158" name="Google Shape;3158;g20a542a8cd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9" name="Google Shape;3159;g20a542a8cd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Benefits are numerous</a:t>
            </a:r>
          </a:p>
          <a:p>
            <a:r>
              <a:rPr lang="en-SG" dirty="0"/>
              <a:t>Easy to search, easy to store, easy to back up</a:t>
            </a:r>
          </a:p>
        </p:txBody>
      </p:sp>
    </p:spTree>
    <p:extLst>
      <p:ext uri="{BB962C8B-B14F-4D97-AF65-F5344CB8AC3E}">
        <p14:creationId xmlns:p14="http://schemas.microsoft.com/office/powerpoint/2010/main" val="3320814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In order to convert images into machine editable text, we have to make use of an Optical Character Recognition software, or OCR for short. </a:t>
            </a:r>
          </a:p>
          <a:p>
            <a:pPr marL="158750" indent="0">
              <a:buNone/>
            </a:pPr>
            <a:r>
              <a:rPr lang="en-SG" dirty="0"/>
              <a:t>These software works by analysing visual patterns in images to detect text. </a:t>
            </a:r>
          </a:p>
          <a:p>
            <a:pPr marL="158750" indent="0">
              <a:buNone/>
            </a:pPr>
            <a:r>
              <a:rPr lang="en-SG" dirty="0"/>
              <a:t>However, these software tends to scan from left to right and this creates a problem with newspaper clippings.</a:t>
            </a:r>
          </a:p>
        </p:txBody>
      </p:sp>
    </p:spTree>
    <p:extLst>
      <p:ext uri="{BB962C8B-B14F-4D97-AF65-F5344CB8AC3E}">
        <p14:creationId xmlns:p14="http://schemas.microsoft.com/office/powerpoint/2010/main" val="293496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Newspaper clippings are highly unstructured, with text having multiple columns and wrapping around images. </a:t>
            </a:r>
          </a:p>
          <a:p>
            <a:r>
              <a:rPr lang="en-SG" dirty="0"/>
              <a:t>An ordinary OCR would produce a disorganised output as shown in the slide.</a:t>
            </a:r>
          </a:p>
        </p:txBody>
      </p:sp>
    </p:spTree>
    <p:extLst>
      <p:ext uri="{BB962C8B-B14F-4D97-AF65-F5344CB8AC3E}">
        <p14:creationId xmlns:p14="http://schemas.microsoft.com/office/powerpoint/2010/main" val="713973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Therefore, the objective of the project is simple, to create a system that is able to OCR these newspaper clippings without mixing up the sentences.</a:t>
            </a:r>
          </a:p>
        </p:txBody>
      </p:sp>
    </p:spTree>
    <p:extLst>
      <p:ext uri="{BB962C8B-B14F-4D97-AF65-F5344CB8AC3E}">
        <p14:creationId xmlns:p14="http://schemas.microsoft.com/office/powerpoint/2010/main" val="894184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The scope of the project is to develop a layout parser module that will complement the OCR engine in detecting the layout of the text.</a:t>
            </a:r>
          </a:p>
          <a:p>
            <a:r>
              <a:rPr lang="en-SG" dirty="0"/>
              <a:t>Additionally, the project will be trained on local Chinese newspapers.</a:t>
            </a:r>
          </a:p>
        </p:txBody>
      </p:sp>
    </p:spTree>
    <p:extLst>
      <p:ext uri="{BB962C8B-B14F-4D97-AF65-F5344CB8AC3E}">
        <p14:creationId xmlns:p14="http://schemas.microsoft.com/office/powerpoint/2010/main" val="2254068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24e6b4d5c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4e6b4d5c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I will split the project into 2 chapters, the first is to explain the </a:t>
            </a:r>
            <a:r>
              <a:rPr lang="en-SG" dirty="0" err="1"/>
              <a:t>newsvision</a:t>
            </a:r>
            <a:r>
              <a:rPr lang="en-SG" dirty="0"/>
              <a:t> pipeline, and the second will describe my training process for the layout parser module.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So I will begin with the </a:t>
            </a:r>
            <a:r>
              <a:rPr lang="en-SG" dirty="0" err="1"/>
              <a:t>newsvision</a:t>
            </a:r>
            <a:r>
              <a:rPr lang="en-SG" dirty="0"/>
              <a:t> system</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49"/>
        <p:cNvGrpSpPr/>
        <p:nvPr/>
      </p:nvGrpSpPr>
      <p:grpSpPr>
        <a:xfrm>
          <a:off x="0" y="0"/>
          <a:ext cx="0" cy="0"/>
          <a:chOff x="0" y="0"/>
          <a:chExt cx="0" cy="0"/>
        </a:xfrm>
      </p:grpSpPr>
      <p:grpSp>
        <p:nvGrpSpPr>
          <p:cNvPr id="1050" name="Google Shape;1050;p24"/>
          <p:cNvGrpSpPr/>
          <p:nvPr/>
        </p:nvGrpSpPr>
        <p:grpSpPr>
          <a:xfrm>
            <a:off x="7059553" y="-2136808"/>
            <a:ext cx="4192757" cy="4558967"/>
            <a:chOff x="6983353" y="-2136808"/>
            <a:chExt cx="4192757" cy="4558967"/>
          </a:xfrm>
        </p:grpSpPr>
        <p:grpSp>
          <p:nvGrpSpPr>
            <p:cNvPr id="1051" name="Google Shape;1051;p24"/>
            <p:cNvGrpSpPr/>
            <p:nvPr/>
          </p:nvGrpSpPr>
          <p:grpSpPr>
            <a:xfrm rot="-509296">
              <a:off x="7187207" y="-982000"/>
              <a:ext cx="3785049" cy="3043008"/>
              <a:chOff x="7103825" y="-713112"/>
              <a:chExt cx="3785226" cy="3043150"/>
            </a:xfrm>
          </p:grpSpPr>
          <p:sp>
            <p:nvSpPr>
              <p:cNvPr id="1052" name="Google Shape;1052;p24"/>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3" name="Google Shape;1053;p24"/>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grpSp>
          <p:nvGrpSpPr>
            <p:cNvPr id="1054" name="Google Shape;1054;p24"/>
            <p:cNvGrpSpPr/>
            <p:nvPr/>
          </p:nvGrpSpPr>
          <p:grpSpPr>
            <a:xfrm rot="5400000">
              <a:off x="6489450" y="75626"/>
              <a:ext cx="4558967" cy="134100"/>
              <a:chOff x="796100" y="3019701"/>
              <a:chExt cx="4558967" cy="134100"/>
            </a:xfrm>
          </p:grpSpPr>
          <p:sp>
            <p:nvSpPr>
              <p:cNvPr id="1055" name="Google Shape;1055;p24"/>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6" name="Google Shape;1056;p24"/>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57" name="Google Shape;1057;p24"/>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8" name="Google Shape;1058;p24"/>
          <p:cNvSpPr txBox="1">
            <a:spLocks noGrp="1"/>
          </p:cNvSpPr>
          <p:nvPr>
            <p:ph type="subTitle" idx="1"/>
          </p:nvPr>
        </p:nvSpPr>
        <p:spPr>
          <a:xfrm>
            <a:off x="720000"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9" name="Google Shape;1059;p24"/>
          <p:cNvSpPr txBox="1">
            <a:spLocks noGrp="1"/>
          </p:cNvSpPr>
          <p:nvPr>
            <p:ph type="subTitle" idx="2"/>
          </p:nvPr>
        </p:nvSpPr>
        <p:spPr>
          <a:xfrm>
            <a:off x="3584484"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0" name="Google Shape;1060;p24"/>
          <p:cNvSpPr txBox="1">
            <a:spLocks noGrp="1"/>
          </p:cNvSpPr>
          <p:nvPr>
            <p:ph type="subTitle" idx="3"/>
          </p:nvPr>
        </p:nvSpPr>
        <p:spPr>
          <a:xfrm>
            <a:off x="6448975"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1" name="Google Shape;10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2" name="Google Shape;1062;p24"/>
          <p:cNvSpPr txBox="1">
            <a:spLocks noGrp="1"/>
          </p:cNvSpPr>
          <p:nvPr>
            <p:ph type="subTitle" idx="4"/>
          </p:nvPr>
        </p:nvSpPr>
        <p:spPr>
          <a:xfrm>
            <a:off x="720000"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063" name="Google Shape;1063;p24"/>
          <p:cNvSpPr txBox="1">
            <a:spLocks noGrp="1"/>
          </p:cNvSpPr>
          <p:nvPr>
            <p:ph type="subTitle" idx="5"/>
          </p:nvPr>
        </p:nvSpPr>
        <p:spPr>
          <a:xfrm>
            <a:off x="3584483"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064" name="Google Shape;1064;p24"/>
          <p:cNvSpPr txBox="1">
            <a:spLocks noGrp="1"/>
          </p:cNvSpPr>
          <p:nvPr>
            <p:ph type="subTitle" idx="6"/>
          </p:nvPr>
        </p:nvSpPr>
        <p:spPr>
          <a:xfrm>
            <a:off x="6448972"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065" name="Google Shape;1065;p24"/>
          <p:cNvGrpSpPr/>
          <p:nvPr/>
        </p:nvGrpSpPr>
        <p:grpSpPr>
          <a:xfrm>
            <a:off x="6067575" y="2796625"/>
            <a:ext cx="4006263" cy="4771152"/>
            <a:chOff x="5915175" y="2339425"/>
            <a:chExt cx="4006263" cy="4771152"/>
          </a:xfrm>
        </p:grpSpPr>
        <p:sp>
          <p:nvSpPr>
            <p:cNvPr id="1066" name="Google Shape;1066;p24"/>
            <p:cNvSpPr/>
            <p:nvPr/>
          </p:nvSpPr>
          <p:spPr>
            <a:xfrm>
              <a:off x="5915175" y="23612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4"/>
            <p:cNvSpPr/>
            <p:nvPr/>
          </p:nvSpPr>
          <p:spPr>
            <a:xfrm>
              <a:off x="6873793" y="23394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 name="Google Shape;1068;p24"/>
            <p:cNvGrpSpPr/>
            <p:nvPr/>
          </p:nvGrpSpPr>
          <p:grpSpPr>
            <a:xfrm>
              <a:off x="7520550" y="4608575"/>
              <a:ext cx="582050" cy="582425"/>
              <a:chOff x="959750" y="3039275"/>
              <a:chExt cx="582050" cy="582425"/>
            </a:xfrm>
          </p:grpSpPr>
          <p:sp>
            <p:nvSpPr>
              <p:cNvPr id="1069" name="Google Shape;1069;p2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24"/>
            <p:cNvGrpSpPr/>
            <p:nvPr/>
          </p:nvGrpSpPr>
          <p:grpSpPr>
            <a:xfrm>
              <a:off x="8484675" y="3658275"/>
              <a:ext cx="582050" cy="582425"/>
              <a:chOff x="959750" y="3039275"/>
              <a:chExt cx="582050" cy="582425"/>
            </a:xfrm>
          </p:grpSpPr>
          <p:sp>
            <p:nvSpPr>
              <p:cNvPr id="1077" name="Google Shape;1077;p2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24"/>
          <p:cNvGrpSpPr/>
          <p:nvPr/>
        </p:nvGrpSpPr>
        <p:grpSpPr>
          <a:xfrm>
            <a:off x="-235366" y="3828554"/>
            <a:ext cx="5249359" cy="2992224"/>
            <a:chOff x="-258616" y="3430829"/>
            <a:chExt cx="5249359" cy="2992224"/>
          </a:xfrm>
        </p:grpSpPr>
        <p:pic>
          <p:nvPicPr>
            <p:cNvPr id="1085" name="Google Shape;1085;p24"/>
            <p:cNvPicPr preferRelativeResize="0"/>
            <p:nvPr/>
          </p:nvPicPr>
          <p:blipFill rotWithShape="1">
            <a:blip r:embed="rId3">
              <a:alphaModFix/>
            </a:blip>
            <a:srcRect l="16960" t="24718" r="7121" b="26177"/>
            <a:stretch/>
          </p:blipFill>
          <p:spPr>
            <a:xfrm>
              <a:off x="1070243" y="3430829"/>
              <a:ext cx="3920501" cy="2992224"/>
            </a:xfrm>
            <a:prstGeom prst="rect">
              <a:avLst/>
            </a:prstGeom>
            <a:noFill/>
            <a:ln>
              <a:noFill/>
            </a:ln>
          </p:spPr>
        </p:pic>
        <p:sp>
          <p:nvSpPr>
            <p:cNvPr id="1086" name="Google Shape;1086;p24"/>
            <p:cNvSpPr/>
            <p:nvPr/>
          </p:nvSpPr>
          <p:spPr>
            <a:xfrm>
              <a:off x="363250" y="46677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p:nvPr/>
          </p:nvSpPr>
          <p:spPr>
            <a:xfrm>
              <a:off x="941424" y="47243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4"/>
            <p:cNvSpPr/>
            <p:nvPr/>
          </p:nvSpPr>
          <p:spPr>
            <a:xfrm>
              <a:off x="820562" y="49581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4"/>
            <p:cNvSpPr/>
            <p:nvPr/>
          </p:nvSpPr>
          <p:spPr>
            <a:xfrm>
              <a:off x="1299000" y="4608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4"/>
            <p:cNvSpPr/>
            <p:nvPr/>
          </p:nvSpPr>
          <p:spPr>
            <a:xfrm rot="5400000">
              <a:off x="447539" y="31337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24"/>
            <p:cNvGrpSpPr/>
            <p:nvPr/>
          </p:nvGrpSpPr>
          <p:grpSpPr>
            <a:xfrm>
              <a:off x="736485" y="4387072"/>
              <a:ext cx="161977" cy="161940"/>
              <a:chOff x="1101075" y="2142375"/>
              <a:chExt cx="439200" cy="439100"/>
            </a:xfrm>
          </p:grpSpPr>
          <p:sp>
            <p:nvSpPr>
              <p:cNvPr id="1092" name="Google Shape;1092;p2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24"/>
            <p:cNvGrpSpPr/>
            <p:nvPr/>
          </p:nvGrpSpPr>
          <p:grpSpPr>
            <a:xfrm rot="10800000">
              <a:off x="2118901" y="4805293"/>
              <a:ext cx="161977" cy="161940"/>
              <a:chOff x="1101075" y="2142375"/>
              <a:chExt cx="439200" cy="439100"/>
            </a:xfrm>
          </p:grpSpPr>
          <p:sp>
            <p:nvSpPr>
              <p:cNvPr id="1095" name="Google Shape;1095;p2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7" name="Google Shape;1097;p24"/>
          <p:cNvGrpSpPr/>
          <p:nvPr/>
        </p:nvGrpSpPr>
        <p:grpSpPr>
          <a:xfrm>
            <a:off x="-515563" y="-797996"/>
            <a:ext cx="1433417" cy="2584783"/>
            <a:chOff x="-363163" y="-645596"/>
            <a:chExt cx="1433417" cy="2584783"/>
          </a:xfrm>
        </p:grpSpPr>
        <p:grpSp>
          <p:nvGrpSpPr>
            <p:cNvPr id="1098" name="Google Shape;1098;p24"/>
            <p:cNvGrpSpPr/>
            <p:nvPr/>
          </p:nvGrpSpPr>
          <p:grpSpPr>
            <a:xfrm rot="10800000">
              <a:off x="-64595" y="-645596"/>
              <a:ext cx="1134849" cy="2370191"/>
              <a:chOff x="-575575" y="3685599"/>
              <a:chExt cx="1421048" cy="2967932"/>
            </a:xfrm>
          </p:grpSpPr>
          <p:sp>
            <p:nvSpPr>
              <p:cNvPr id="1099" name="Google Shape;1099;p24"/>
              <p:cNvSpPr/>
              <p:nvPr/>
            </p:nvSpPr>
            <p:spPr>
              <a:xfrm>
                <a:off x="-575575" y="36855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4"/>
              <p:cNvSpPr/>
              <p:nvPr/>
            </p:nvSpPr>
            <p:spPr>
              <a:xfrm rot="10800000">
                <a:off x="-575573" y="3820175"/>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24"/>
            <p:cNvSpPr/>
            <p:nvPr/>
          </p:nvSpPr>
          <p:spPr>
            <a:xfrm>
              <a:off x="0" y="36165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4"/>
            <p:cNvSpPr/>
            <p:nvPr/>
          </p:nvSpPr>
          <p:spPr>
            <a:xfrm>
              <a:off x="131225" y="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24"/>
            <p:cNvGrpSpPr/>
            <p:nvPr/>
          </p:nvGrpSpPr>
          <p:grpSpPr>
            <a:xfrm rot="-2700000" flipH="1">
              <a:off x="-216370" y="1084101"/>
              <a:ext cx="708093" cy="708493"/>
              <a:chOff x="3678700" y="407275"/>
              <a:chExt cx="708100" cy="708500"/>
            </a:xfrm>
          </p:grpSpPr>
          <p:sp>
            <p:nvSpPr>
              <p:cNvPr id="1104" name="Google Shape;1104;p24"/>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4"/>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695981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720000" y="2079325"/>
            <a:ext cx="559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7" name="Google Shape;97;p3"/>
          <p:cNvSpPr txBox="1">
            <a:spLocks noGrp="1"/>
          </p:cNvSpPr>
          <p:nvPr>
            <p:ph type="title" idx="2" hasCustomPrompt="1"/>
          </p:nvPr>
        </p:nvSpPr>
        <p:spPr>
          <a:xfrm>
            <a:off x="720000" y="1025725"/>
            <a:ext cx="1702500" cy="993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200">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3"/>
          <p:cNvSpPr txBox="1">
            <a:spLocks noGrp="1"/>
          </p:cNvSpPr>
          <p:nvPr>
            <p:ph type="subTitle" idx="1"/>
          </p:nvPr>
        </p:nvSpPr>
        <p:spPr>
          <a:xfrm>
            <a:off x="720000" y="3252375"/>
            <a:ext cx="55980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9" name="Google Shape;99;p3"/>
          <p:cNvGrpSpPr/>
          <p:nvPr/>
        </p:nvGrpSpPr>
        <p:grpSpPr>
          <a:xfrm>
            <a:off x="-539206" y="-1717975"/>
            <a:ext cx="4397193" cy="4171657"/>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 name="Google Shape;11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 name="Google Shape;13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32406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1"/>
        <p:cNvGrpSpPr/>
        <p:nvPr/>
      </p:nvGrpSpPr>
      <p:grpSpPr>
        <a:xfrm>
          <a:off x="0" y="0"/>
          <a:ext cx="0" cy="0"/>
          <a:chOff x="0" y="0"/>
          <a:chExt cx="0" cy="0"/>
        </a:xfrm>
      </p:grpSpPr>
      <p:grpSp>
        <p:nvGrpSpPr>
          <p:cNvPr id="252" name="Google Shape;252;p6"/>
          <p:cNvGrpSpPr/>
          <p:nvPr/>
        </p:nvGrpSpPr>
        <p:grpSpPr>
          <a:xfrm rot="-8100000">
            <a:off x="-1629951" y="-1138306"/>
            <a:ext cx="3785189" cy="3043121"/>
            <a:chOff x="7103825" y="-713112"/>
            <a:chExt cx="3785226" cy="3043150"/>
          </a:xfrm>
        </p:grpSpPr>
        <p:sp>
          <p:nvSpPr>
            <p:cNvPr id="253" name="Google Shape;253;p6"/>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4" name="Google Shape;254;p6"/>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255" name="Google Shape;25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256" name="Google Shape;256;p6"/>
          <p:cNvGrpSpPr/>
          <p:nvPr/>
        </p:nvGrpSpPr>
        <p:grpSpPr>
          <a:xfrm>
            <a:off x="8106279" y="-844413"/>
            <a:ext cx="1791132" cy="2767833"/>
            <a:chOff x="8030079" y="-844413"/>
            <a:chExt cx="1791132" cy="2767833"/>
          </a:xfrm>
        </p:grpSpPr>
        <p:grpSp>
          <p:nvGrpSpPr>
            <p:cNvPr id="257" name="Google Shape;257;p6"/>
            <p:cNvGrpSpPr/>
            <p:nvPr/>
          </p:nvGrpSpPr>
          <p:grpSpPr>
            <a:xfrm rot="10800000">
              <a:off x="8566799" y="-844413"/>
              <a:ext cx="1213764" cy="2455355"/>
              <a:chOff x="-293545" y="3454371"/>
              <a:chExt cx="981772" cy="1986051"/>
            </a:xfrm>
          </p:grpSpPr>
          <p:sp>
            <p:nvSpPr>
              <p:cNvPr id="258" name="Google Shape;258;p6"/>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6"/>
            <p:cNvGrpSpPr/>
            <p:nvPr/>
          </p:nvGrpSpPr>
          <p:grpSpPr>
            <a:xfrm rot="10800000">
              <a:off x="8123728" y="-262212"/>
              <a:ext cx="865288" cy="591661"/>
              <a:chOff x="39722" y="4349021"/>
              <a:chExt cx="1061964" cy="726143"/>
            </a:xfrm>
          </p:grpSpPr>
          <p:grpSp>
            <p:nvGrpSpPr>
              <p:cNvPr id="261" name="Google Shape;261;p6"/>
              <p:cNvGrpSpPr/>
              <p:nvPr/>
            </p:nvGrpSpPr>
            <p:grpSpPr>
              <a:xfrm rot="2700000">
                <a:off x="140502" y="4460924"/>
                <a:ext cx="524584" cy="502337"/>
                <a:chOff x="1189791" y="-1767331"/>
                <a:chExt cx="904284" cy="865933"/>
              </a:xfrm>
            </p:grpSpPr>
            <p:sp>
              <p:nvSpPr>
                <p:cNvPr id="262" name="Google Shape;262;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6"/>
                <p:cNvGrpSpPr/>
                <p:nvPr/>
              </p:nvGrpSpPr>
              <p:grpSpPr>
                <a:xfrm>
                  <a:off x="1232795" y="-1740829"/>
                  <a:ext cx="717621" cy="717392"/>
                  <a:chOff x="1483457" y="3953671"/>
                  <a:chExt cx="717621" cy="717392"/>
                </a:xfrm>
              </p:grpSpPr>
              <p:sp>
                <p:nvSpPr>
                  <p:cNvPr id="264" name="Google Shape;264;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9" name="Google Shape;269;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6"/>
            <p:cNvGrpSpPr/>
            <p:nvPr/>
          </p:nvGrpSpPr>
          <p:grpSpPr>
            <a:xfrm rot="5400000">
              <a:off x="8338264" y="440474"/>
              <a:ext cx="1670849" cy="1295044"/>
              <a:chOff x="-2460210" y="2758493"/>
              <a:chExt cx="1351491" cy="1047516"/>
            </a:xfrm>
          </p:grpSpPr>
          <p:sp>
            <p:nvSpPr>
              <p:cNvPr id="271" name="Google Shape;271;p6"/>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6"/>
            <p:cNvGrpSpPr/>
            <p:nvPr/>
          </p:nvGrpSpPr>
          <p:grpSpPr>
            <a:xfrm rot="10800000">
              <a:off x="8030079" y="157481"/>
              <a:ext cx="865288" cy="591661"/>
              <a:chOff x="39722" y="4349021"/>
              <a:chExt cx="1061964" cy="726143"/>
            </a:xfrm>
          </p:grpSpPr>
          <p:grpSp>
            <p:nvGrpSpPr>
              <p:cNvPr id="276" name="Google Shape;276;p6"/>
              <p:cNvGrpSpPr/>
              <p:nvPr/>
            </p:nvGrpSpPr>
            <p:grpSpPr>
              <a:xfrm rot="2700000">
                <a:off x="140502" y="4460924"/>
                <a:ext cx="524584" cy="502337"/>
                <a:chOff x="1189791" y="-1767331"/>
                <a:chExt cx="904284" cy="865933"/>
              </a:xfrm>
            </p:grpSpPr>
            <p:sp>
              <p:nvSpPr>
                <p:cNvPr id="277" name="Google Shape;277;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6"/>
                <p:cNvGrpSpPr/>
                <p:nvPr/>
              </p:nvGrpSpPr>
              <p:grpSpPr>
                <a:xfrm>
                  <a:off x="1232795" y="-1740829"/>
                  <a:ext cx="717621" cy="717392"/>
                  <a:chOff x="1483457" y="3953671"/>
                  <a:chExt cx="717621" cy="717392"/>
                </a:xfrm>
              </p:grpSpPr>
              <p:sp>
                <p:nvSpPr>
                  <p:cNvPr id="279" name="Google Shape;279;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4" name="Google Shape;284;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rot="10800000">
              <a:off x="8653266" y="87645"/>
              <a:ext cx="865288" cy="591661"/>
              <a:chOff x="39722" y="4349021"/>
              <a:chExt cx="1061964" cy="726143"/>
            </a:xfrm>
          </p:grpSpPr>
          <p:grpSp>
            <p:nvGrpSpPr>
              <p:cNvPr id="286" name="Google Shape;286;p6"/>
              <p:cNvGrpSpPr/>
              <p:nvPr/>
            </p:nvGrpSpPr>
            <p:grpSpPr>
              <a:xfrm rot="2700000">
                <a:off x="140502" y="4460924"/>
                <a:ext cx="524584" cy="502337"/>
                <a:chOff x="1189791" y="-1767331"/>
                <a:chExt cx="904284" cy="865933"/>
              </a:xfrm>
            </p:grpSpPr>
            <p:sp>
              <p:nvSpPr>
                <p:cNvPr id="287" name="Google Shape;287;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6"/>
                <p:cNvGrpSpPr/>
                <p:nvPr/>
              </p:nvGrpSpPr>
              <p:grpSpPr>
                <a:xfrm>
                  <a:off x="1232795" y="-1740829"/>
                  <a:ext cx="717621" cy="717392"/>
                  <a:chOff x="1483457" y="3953671"/>
                  <a:chExt cx="717621" cy="717392"/>
                </a:xfrm>
              </p:grpSpPr>
              <p:sp>
                <p:nvSpPr>
                  <p:cNvPr id="289" name="Google Shape;289;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6"/>
          <p:cNvGrpSpPr/>
          <p:nvPr/>
        </p:nvGrpSpPr>
        <p:grpSpPr>
          <a:xfrm>
            <a:off x="-1499000" y="3182553"/>
            <a:ext cx="4558967" cy="3356863"/>
            <a:chOff x="-1422800" y="3106353"/>
            <a:chExt cx="4558967" cy="3356863"/>
          </a:xfrm>
        </p:grpSpPr>
        <p:grpSp>
          <p:nvGrpSpPr>
            <p:cNvPr id="296" name="Google Shape;296;p6"/>
            <p:cNvGrpSpPr/>
            <p:nvPr/>
          </p:nvGrpSpPr>
          <p:grpSpPr>
            <a:xfrm>
              <a:off x="-474664" y="3485331"/>
              <a:ext cx="1472068" cy="2977885"/>
              <a:chOff x="-293545" y="3454371"/>
              <a:chExt cx="981772" cy="1986051"/>
            </a:xfrm>
          </p:grpSpPr>
          <p:sp>
            <p:nvSpPr>
              <p:cNvPr id="297" name="Google Shape;297;p6"/>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6"/>
            <p:cNvGrpSpPr/>
            <p:nvPr/>
          </p:nvGrpSpPr>
          <p:grpSpPr>
            <a:xfrm>
              <a:off x="485337" y="5039978"/>
              <a:ext cx="1049539" cy="717647"/>
              <a:chOff x="39722" y="4349021"/>
              <a:chExt cx="1061964" cy="726143"/>
            </a:xfrm>
          </p:grpSpPr>
          <p:grpSp>
            <p:nvGrpSpPr>
              <p:cNvPr id="300" name="Google Shape;300;p6"/>
              <p:cNvGrpSpPr/>
              <p:nvPr/>
            </p:nvGrpSpPr>
            <p:grpSpPr>
              <a:xfrm rot="2700000">
                <a:off x="140502" y="4460924"/>
                <a:ext cx="524584" cy="502337"/>
                <a:chOff x="1189791" y="-1767331"/>
                <a:chExt cx="904284" cy="865933"/>
              </a:xfrm>
            </p:grpSpPr>
            <p:sp>
              <p:nvSpPr>
                <p:cNvPr id="301" name="Google Shape;301;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6"/>
                <p:cNvGrpSpPr/>
                <p:nvPr/>
              </p:nvGrpSpPr>
              <p:grpSpPr>
                <a:xfrm>
                  <a:off x="1232795" y="-1740829"/>
                  <a:ext cx="717621" cy="717392"/>
                  <a:chOff x="1483457" y="3953671"/>
                  <a:chExt cx="717621" cy="717392"/>
                </a:xfrm>
              </p:grpSpPr>
              <p:sp>
                <p:nvSpPr>
                  <p:cNvPr id="303" name="Google Shape;303;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8" name="Google Shape;308;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6"/>
            <p:cNvGrpSpPr/>
            <p:nvPr/>
          </p:nvGrpSpPr>
          <p:grpSpPr>
            <a:xfrm rot="5400000">
              <a:off x="-645364" y="3334243"/>
              <a:ext cx="2026426" cy="1570646"/>
              <a:chOff x="-2460210" y="2758493"/>
              <a:chExt cx="1351491" cy="1047516"/>
            </a:xfrm>
          </p:grpSpPr>
          <p:sp>
            <p:nvSpPr>
              <p:cNvPr id="310" name="Google Shape;310;p6"/>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6"/>
            <p:cNvGrpSpPr/>
            <p:nvPr/>
          </p:nvGrpSpPr>
          <p:grpSpPr>
            <a:xfrm>
              <a:off x="598917" y="4530969"/>
              <a:ext cx="1049539" cy="717647"/>
              <a:chOff x="39722" y="4349021"/>
              <a:chExt cx="1061964" cy="726143"/>
            </a:xfrm>
          </p:grpSpPr>
          <p:grpSp>
            <p:nvGrpSpPr>
              <p:cNvPr id="315" name="Google Shape;315;p6"/>
              <p:cNvGrpSpPr/>
              <p:nvPr/>
            </p:nvGrpSpPr>
            <p:grpSpPr>
              <a:xfrm rot="2700000">
                <a:off x="140502" y="4460924"/>
                <a:ext cx="524584" cy="502337"/>
                <a:chOff x="1189791" y="-1767331"/>
                <a:chExt cx="904284" cy="865933"/>
              </a:xfrm>
            </p:grpSpPr>
            <p:sp>
              <p:nvSpPr>
                <p:cNvPr id="316" name="Google Shape;316;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6"/>
                <p:cNvGrpSpPr/>
                <p:nvPr/>
              </p:nvGrpSpPr>
              <p:grpSpPr>
                <a:xfrm>
                  <a:off x="1232795" y="-1740829"/>
                  <a:ext cx="717621" cy="717392"/>
                  <a:chOff x="1483457" y="3953671"/>
                  <a:chExt cx="717621" cy="717392"/>
                </a:xfrm>
              </p:grpSpPr>
              <p:sp>
                <p:nvSpPr>
                  <p:cNvPr id="318" name="Google Shape;318;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3" name="Google Shape;323;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6"/>
            <p:cNvGrpSpPr/>
            <p:nvPr/>
          </p:nvGrpSpPr>
          <p:grpSpPr>
            <a:xfrm>
              <a:off x="-156893" y="4615667"/>
              <a:ext cx="1049539" cy="717647"/>
              <a:chOff x="39722" y="4349021"/>
              <a:chExt cx="1061964" cy="726143"/>
            </a:xfrm>
          </p:grpSpPr>
          <p:grpSp>
            <p:nvGrpSpPr>
              <p:cNvPr id="325" name="Google Shape;325;p6"/>
              <p:cNvGrpSpPr/>
              <p:nvPr/>
            </p:nvGrpSpPr>
            <p:grpSpPr>
              <a:xfrm rot="2700000">
                <a:off x="140502" y="4460924"/>
                <a:ext cx="524584" cy="502337"/>
                <a:chOff x="1189791" y="-1767331"/>
                <a:chExt cx="904284" cy="865933"/>
              </a:xfrm>
            </p:grpSpPr>
            <p:sp>
              <p:nvSpPr>
                <p:cNvPr id="326" name="Google Shape;326;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6"/>
                <p:cNvGrpSpPr/>
                <p:nvPr/>
              </p:nvGrpSpPr>
              <p:grpSpPr>
                <a:xfrm>
                  <a:off x="1232795" y="-1740829"/>
                  <a:ext cx="717621" cy="717392"/>
                  <a:chOff x="1483457" y="3953671"/>
                  <a:chExt cx="717621" cy="717392"/>
                </a:xfrm>
              </p:grpSpPr>
              <p:sp>
                <p:nvSpPr>
                  <p:cNvPr id="328" name="Google Shape;328;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3" name="Google Shape;333;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6"/>
            <p:cNvGrpSpPr/>
            <p:nvPr/>
          </p:nvGrpSpPr>
          <p:grpSpPr>
            <a:xfrm>
              <a:off x="-1422800" y="4822751"/>
              <a:ext cx="4558967" cy="134100"/>
              <a:chOff x="796100" y="3019701"/>
              <a:chExt cx="4558967" cy="134100"/>
            </a:xfrm>
          </p:grpSpPr>
          <p:sp>
            <p:nvSpPr>
              <p:cNvPr id="335" name="Google Shape;335;p6"/>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 name="Google Shape;336;p6"/>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337" name="Google Shape;337;p6"/>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8"/>
        <p:cNvGrpSpPr/>
        <p:nvPr/>
      </p:nvGrpSpPr>
      <p:grpSpPr>
        <a:xfrm>
          <a:off x="0" y="0"/>
          <a:ext cx="0" cy="0"/>
          <a:chOff x="0" y="0"/>
          <a:chExt cx="0" cy="0"/>
        </a:xfrm>
      </p:grpSpPr>
      <p:sp>
        <p:nvSpPr>
          <p:cNvPr id="339" name="Google Shape;339;p7"/>
          <p:cNvSpPr txBox="1">
            <a:spLocks noGrp="1"/>
          </p:cNvSpPr>
          <p:nvPr>
            <p:ph type="subTitle" idx="1"/>
          </p:nvPr>
        </p:nvSpPr>
        <p:spPr>
          <a:xfrm>
            <a:off x="713225" y="1160775"/>
            <a:ext cx="7710900" cy="345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AutoNum type="arabicPeriod"/>
              <a:defRPr sz="1400"/>
            </a:lvl1pPr>
            <a:lvl2pPr lvl="1" rtl="0">
              <a:lnSpc>
                <a:spcPct val="100000"/>
              </a:lnSpc>
              <a:spcBef>
                <a:spcPts val="0"/>
              </a:spcBef>
              <a:spcAft>
                <a:spcPts val="0"/>
              </a:spcAft>
              <a:buClr>
                <a:srgbClr val="999999"/>
              </a:buClr>
              <a:buSzPts val="800"/>
              <a:buFont typeface="Open Sans"/>
              <a:buAutoNum type="alphaLcPeriod"/>
              <a:defRPr/>
            </a:lvl2pPr>
            <a:lvl3pPr lvl="2" rtl="0">
              <a:lnSpc>
                <a:spcPct val="100000"/>
              </a:lnSpc>
              <a:spcBef>
                <a:spcPts val="0"/>
              </a:spcBef>
              <a:spcAft>
                <a:spcPts val="0"/>
              </a:spcAft>
              <a:buClr>
                <a:srgbClr val="999999"/>
              </a:buClr>
              <a:buSzPts val="800"/>
              <a:buFont typeface="Open Sans"/>
              <a:buAutoNum type="romanLcPeriod"/>
              <a:defRPr/>
            </a:lvl3pPr>
            <a:lvl4pPr lvl="3" rtl="0">
              <a:lnSpc>
                <a:spcPct val="100000"/>
              </a:lnSpc>
              <a:spcBef>
                <a:spcPts val="0"/>
              </a:spcBef>
              <a:spcAft>
                <a:spcPts val="0"/>
              </a:spcAft>
              <a:buClr>
                <a:srgbClr val="999999"/>
              </a:buClr>
              <a:buSzPts val="800"/>
              <a:buFont typeface="Open Sans"/>
              <a:buAutoNum type="arabicPeriod"/>
              <a:defRPr/>
            </a:lvl4pPr>
            <a:lvl5pPr lvl="4" rtl="0">
              <a:lnSpc>
                <a:spcPct val="100000"/>
              </a:lnSpc>
              <a:spcBef>
                <a:spcPts val="0"/>
              </a:spcBef>
              <a:spcAft>
                <a:spcPts val="0"/>
              </a:spcAft>
              <a:buClr>
                <a:srgbClr val="999999"/>
              </a:buClr>
              <a:buSzPts val="1200"/>
              <a:buFont typeface="Open Sans"/>
              <a:buAutoNum type="alphaLcPeriod"/>
              <a:defRPr/>
            </a:lvl5pPr>
            <a:lvl6pPr lvl="5" rtl="0">
              <a:lnSpc>
                <a:spcPct val="100000"/>
              </a:lnSpc>
              <a:spcBef>
                <a:spcPts val="0"/>
              </a:spcBef>
              <a:spcAft>
                <a:spcPts val="0"/>
              </a:spcAft>
              <a:buClr>
                <a:srgbClr val="999999"/>
              </a:buClr>
              <a:buSzPts val="1200"/>
              <a:buFont typeface="Open Sans"/>
              <a:buAutoNum type="romanLcPeriod"/>
              <a:defRPr/>
            </a:lvl6pPr>
            <a:lvl7pPr lvl="6" rtl="0">
              <a:lnSpc>
                <a:spcPct val="100000"/>
              </a:lnSpc>
              <a:spcBef>
                <a:spcPts val="0"/>
              </a:spcBef>
              <a:spcAft>
                <a:spcPts val="0"/>
              </a:spcAft>
              <a:buClr>
                <a:srgbClr val="999999"/>
              </a:buClr>
              <a:buSzPts val="700"/>
              <a:buFont typeface="Open Sans"/>
              <a:buAutoNum type="arabicPeriod"/>
              <a:defRPr/>
            </a:lvl7pPr>
            <a:lvl8pPr lvl="7" rtl="0">
              <a:lnSpc>
                <a:spcPct val="100000"/>
              </a:lnSpc>
              <a:spcBef>
                <a:spcPts val="0"/>
              </a:spcBef>
              <a:spcAft>
                <a:spcPts val="0"/>
              </a:spcAft>
              <a:buClr>
                <a:srgbClr val="999999"/>
              </a:buClr>
              <a:buSzPts val="700"/>
              <a:buFont typeface="Open Sans"/>
              <a:buAutoNum type="alphaLcPeriod"/>
              <a:defRPr/>
            </a:lvl8pPr>
            <a:lvl9pPr lvl="8" rtl="0">
              <a:lnSpc>
                <a:spcPct val="100000"/>
              </a:lnSpc>
              <a:spcBef>
                <a:spcPts val="0"/>
              </a:spcBef>
              <a:spcAft>
                <a:spcPts val="0"/>
              </a:spcAft>
              <a:buClr>
                <a:srgbClr val="999999"/>
              </a:buClr>
              <a:buSzPts val="600"/>
              <a:buFont typeface="Open Sans"/>
              <a:buAutoNum type="romanLcPeriod"/>
              <a:defRPr/>
            </a:lvl9pPr>
          </a:lstStyle>
          <a:p>
            <a:endParaRPr/>
          </a:p>
        </p:txBody>
      </p:sp>
      <p:sp>
        <p:nvSpPr>
          <p:cNvPr id="340" name="Google Shape;340;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41" name="Google Shape;341;p7"/>
          <p:cNvGrpSpPr/>
          <p:nvPr/>
        </p:nvGrpSpPr>
        <p:grpSpPr>
          <a:xfrm>
            <a:off x="8934675" y="3943438"/>
            <a:ext cx="439200" cy="439100"/>
            <a:chOff x="1101075" y="2142375"/>
            <a:chExt cx="439200" cy="439100"/>
          </a:xfrm>
        </p:grpSpPr>
        <p:sp>
          <p:nvSpPr>
            <p:cNvPr id="342" name="Google Shape;342;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7"/>
          <p:cNvGrpSpPr/>
          <p:nvPr/>
        </p:nvGrpSpPr>
        <p:grpSpPr>
          <a:xfrm>
            <a:off x="5481594" y="-3117615"/>
            <a:ext cx="5954334" cy="6142759"/>
            <a:chOff x="5329194" y="-2965215"/>
            <a:chExt cx="5954334" cy="6142759"/>
          </a:xfrm>
        </p:grpSpPr>
        <p:sp>
          <p:nvSpPr>
            <p:cNvPr id="345" name="Google Shape;345;p7"/>
            <p:cNvSpPr/>
            <p:nvPr/>
          </p:nvSpPr>
          <p:spPr>
            <a:xfrm rot="-2700000">
              <a:off x="6677338" y="-230693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rot="-2700000">
              <a:off x="6782013" y="-260003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7"/>
            <p:cNvGrpSpPr/>
            <p:nvPr/>
          </p:nvGrpSpPr>
          <p:grpSpPr>
            <a:xfrm rot="10800000">
              <a:off x="5710125" y="185651"/>
              <a:ext cx="4558967" cy="134100"/>
              <a:chOff x="796100" y="3019701"/>
              <a:chExt cx="4558967" cy="134100"/>
            </a:xfrm>
          </p:grpSpPr>
          <p:sp>
            <p:nvSpPr>
              <p:cNvPr id="348" name="Google Shape;348;p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7"/>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350" name="Google Shape;350;p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 name="Google Shape;351;p7"/>
          <p:cNvGrpSpPr/>
          <p:nvPr/>
        </p:nvGrpSpPr>
        <p:grpSpPr>
          <a:xfrm flipH="1">
            <a:off x="-503516" y="3986929"/>
            <a:ext cx="5249359" cy="2992224"/>
            <a:chOff x="-258616" y="3430829"/>
            <a:chExt cx="5249359" cy="2992224"/>
          </a:xfrm>
        </p:grpSpPr>
        <p:pic>
          <p:nvPicPr>
            <p:cNvPr id="352" name="Google Shape;352;p7"/>
            <p:cNvPicPr preferRelativeResize="0"/>
            <p:nvPr/>
          </p:nvPicPr>
          <p:blipFill rotWithShape="1">
            <a:blip r:embed="rId2">
              <a:alphaModFix/>
            </a:blip>
            <a:srcRect l="16960" t="24718" r="7121" b="26177"/>
            <a:stretch/>
          </p:blipFill>
          <p:spPr>
            <a:xfrm>
              <a:off x="1070243" y="3430829"/>
              <a:ext cx="3920501" cy="2992224"/>
            </a:xfrm>
            <a:prstGeom prst="rect">
              <a:avLst/>
            </a:prstGeom>
            <a:noFill/>
            <a:ln>
              <a:noFill/>
            </a:ln>
          </p:spPr>
        </p:pic>
        <p:sp>
          <p:nvSpPr>
            <p:cNvPr id="353" name="Google Shape;353;p7"/>
            <p:cNvSpPr/>
            <p:nvPr/>
          </p:nvSpPr>
          <p:spPr>
            <a:xfrm>
              <a:off x="363250" y="46677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941424" y="47243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20562" y="49581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1299000" y="4608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rot="5400000">
              <a:off x="447539" y="31337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7"/>
            <p:cNvGrpSpPr/>
            <p:nvPr/>
          </p:nvGrpSpPr>
          <p:grpSpPr>
            <a:xfrm>
              <a:off x="736485" y="4387072"/>
              <a:ext cx="161977" cy="161940"/>
              <a:chOff x="1101075" y="2142375"/>
              <a:chExt cx="439200" cy="439100"/>
            </a:xfrm>
          </p:grpSpPr>
          <p:sp>
            <p:nvSpPr>
              <p:cNvPr id="359" name="Google Shape;359;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7"/>
            <p:cNvGrpSpPr/>
            <p:nvPr/>
          </p:nvGrpSpPr>
          <p:grpSpPr>
            <a:xfrm rot="10800000">
              <a:off x="2118901" y="4805293"/>
              <a:ext cx="161977" cy="161940"/>
              <a:chOff x="1101075" y="2142375"/>
              <a:chExt cx="439200" cy="439100"/>
            </a:xfrm>
          </p:grpSpPr>
          <p:sp>
            <p:nvSpPr>
              <p:cNvPr id="362" name="Google Shape;362;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759"/>
        <p:cNvGrpSpPr/>
        <p:nvPr/>
      </p:nvGrpSpPr>
      <p:grpSpPr>
        <a:xfrm>
          <a:off x="0" y="0"/>
          <a:ext cx="0" cy="0"/>
          <a:chOff x="0" y="0"/>
          <a:chExt cx="0" cy="0"/>
        </a:xfrm>
      </p:grpSpPr>
      <p:sp>
        <p:nvSpPr>
          <p:cNvPr id="760" name="Google Shape;76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61" name="Google Shape;761;p19"/>
          <p:cNvSpPr txBox="1">
            <a:spLocks noGrp="1"/>
          </p:cNvSpPr>
          <p:nvPr>
            <p:ph type="subTitle" idx="1"/>
          </p:nvPr>
        </p:nvSpPr>
        <p:spPr>
          <a:xfrm>
            <a:off x="4881006" y="1786675"/>
            <a:ext cx="3543000" cy="18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2" name="Google Shape;762;p19"/>
          <p:cNvSpPr txBox="1">
            <a:spLocks noGrp="1"/>
          </p:cNvSpPr>
          <p:nvPr>
            <p:ph type="subTitle" idx="2"/>
          </p:nvPr>
        </p:nvSpPr>
        <p:spPr>
          <a:xfrm>
            <a:off x="720000" y="1786675"/>
            <a:ext cx="3543000" cy="18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63" name="Google Shape;763;p19"/>
          <p:cNvGrpSpPr/>
          <p:nvPr/>
        </p:nvGrpSpPr>
        <p:grpSpPr>
          <a:xfrm>
            <a:off x="-96329" y="4888563"/>
            <a:ext cx="1590408" cy="88125"/>
            <a:chOff x="124624" y="4953514"/>
            <a:chExt cx="1137387" cy="88142"/>
          </a:xfrm>
        </p:grpSpPr>
        <p:sp>
          <p:nvSpPr>
            <p:cNvPr id="764" name="Google Shape;764;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19"/>
          <p:cNvGrpSpPr/>
          <p:nvPr/>
        </p:nvGrpSpPr>
        <p:grpSpPr>
          <a:xfrm>
            <a:off x="6883700" y="1385725"/>
            <a:ext cx="4028179" cy="5283555"/>
            <a:chOff x="6883700" y="1385725"/>
            <a:chExt cx="4028179" cy="5283555"/>
          </a:xfrm>
        </p:grpSpPr>
        <p:sp>
          <p:nvSpPr>
            <p:cNvPr id="767" name="Google Shape;767;p19"/>
            <p:cNvSpPr/>
            <p:nvPr/>
          </p:nvSpPr>
          <p:spPr>
            <a:xfrm>
              <a:off x="6883700" y="14075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9"/>
            <p:cNvSpPr/>
            <p:nvPr/>
          </p:nvSpPr>
          <p:spPr>
            <a:xfrm>
              <a:off x="7842318" y="13857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9"/>
            <p:cNvSpPr/>
            <p:nvPr/>
          </p:nvSpPr>
          <p:spPr>
            <a:xfrm>
              <a:off x="7734200" y="2571774"/>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9"/>
            <p:cNvSpPr/>
            <p:nvPr/>
          </p:nvSpPr>
          <p:spPr>
            <a:xfrm>
              <a:off x="7758564" y="15500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19"/>
          <p:cNvGrpSpPr/>
          <p:nvPr/>
        </p:nvGrpSpPr>
        <p:grpSpPr>
          <a:xfrm>
            <a:off x="4598006" y="-1699037"/>
            <a:ext cx="5579794" cy="3203424"/>
            <a:chOff x="4521806" y="-1546637"/>
            <a:chExt cx="5579794" cy="3203424"/>
          </a:xfrm>
        </p:grpSpPr>
        <p:grpSp>
          <p:nvGrpSpPr>
            <p:cNvPr id="772" name="Google Shape;772;p19"/>
            <p:cNvGrpSpPr/>
            <p:nvPr/>
          </p:nvGrpSpPr>
          <p:grpSpPr>
            <a:xfrm>
              <a:off x="4619858" y="-154439"/>
              <a:ext cx="916824" cy="700199"/>
              <a:chOff x="4619858" y="-154439"/>
              <a:chExt cx="916824" cy="700199"/>
            </a:xfrm>
          </p:grpSpPr>
          <p:sp>
            <p:nvSpPr>
              <p:cNvPr id="773" name="Google Shape;773;p19"/>
              <p:cNvSpPr/>
              <p:nvPr/>
            </p:nvSpPr>
            <p:spPr>
              <a:xfrm>
                <a:off x="4823308" y="126723"/>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9"/>
              <p:cNvSpPr/>
              <p:nvPr/>
            </p:nvSpPr>
            <p:spPr>
              <a:xfrm>
                <a:off x="4619858" y="-114577"/>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9"/>
              <p:cNvSpPr/>
              <p:nvPr/>
            </p:nvSpPr>
            <p:spPr>
              <a:xfrm>
                <a:off x="5052808" y="-154439"/>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6" name="Google Shape;776;p19"/>
            <p:cNvPicPr preferRelativeResize="0"/>
            <p:nvPr/>
          </p:nvPicPr>
          <p:blipFill rotWithShape="1">
            <a:blip r:embed="rId2">
              <a:alphaModFix/>
            </a:blip>
            <a:srcRect l="16960" t="24718" r="7121" b="26177"/>
            <a:stretch/>
          </p:blipFill>
          <p:spPr>
            <a:xfrm>
              <a:off x="5904350" y="-1546637"/>
              <a:ext cx="4197251" cy="3203424"/>
            </a:xfrm>
            <a:prstGeom prst="rect">
              <a:avLst/>
            </a:prstGeom>
            <a:noFill/>
            <a:ln>
              <a:noFill/>
            </a:ln>
          </p:spPr>
        </p:pic>
        <p:sp>
          <p:nvSpPr>
            <p:cNvPr id="777" name="Google Shape;777;p19"/>
            <p:cNvSpPr/>
            <p:nvPr/>
          </p:nvSpPr>
          <p:spPr>
            <a:xfrm rot="-5400000">
              <a:off x="5282845" y="-105894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p:nvPr/>
          </p:nvSpPr>
          <p:spPr>
            <a:xfrm rot="-5400000">
              <a:off x="5282230" y="-899603"/>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19"/>
            <p:cNvGrpSpPr/>
            <p:nvPr/>
          </p:nvGrpSpPr>
          <p:grpSpPr>
            <a:xfrm rot="10800000">
              <a:off x="8323180" y="210225"/>
              <a:ext cx="1493503" cy="88125"/>
              <a:chOff x="124624" y="4953514"/>
              <a:chExt cx="1137387" cy="88142"/>
            </a:xfrm>
          </p:grpSpPr>
          <p:sp>
            <p:nvSpPr>
              <p:cNvPr id="780" name="Google Shape;780;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19"/>
            <p:cNvGrpSpPr/>
            <p:nvPr/>
          </p:nvGrpSpPr>
          <p:grpSpPr>
            <a:xfrm>
              <a:off x="4619231" y="-32636"/>
              <a:ext cx="254987" cy="255131"/>
              <a:chOff x="3678700" y="407275"/>
              <a:chExt cx="708100" cy="708500"/>
            </a:xfrm>
          </p:grpSpPr>
          <p:sp>
            <p:nvSpPr>
              <p:cNvPr id="783" name="Google Shape;783;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9"/>
            <p:cNvGrpSpPr/>
            <p:nvPr/>
          </p:nvGrpSpPr>
          <p:grpSpPr>
            <a:xfrm>
              <a:off x="4521806" y="126714"/>
              <a:ext cx="254987" cy="255131"/>
              <a:chOff x="3678700" y="407275"/>
              <a:chExt cx="708100" cy="708500"/>
            </a:xfrm>
          </p:grpSpPr>
          <p:sp>
            <p:nvSpPr>
              <p:cNvPr id="791" name="Google Shape;791;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876"/>
        <p:cNvGrpSpPr/>
        <p:nvPr/>
      </p:nvGrpSpPr>
      <p:grpSpPr>
        <a:xfrm>
          <a:off x="0" y="0"/>
          <a:ext cx="0" cy="0"/>
          <a:chOff x="0" y="0"/>
          <a:chExt cx="0" cy="0"/>
        </a:xfrm>
      </p:grpSpPr>
      <p:grpSp>
        <p:nvGrpSpPr>
          <p:cNvPr id="877" name="Google Shape;877;p22"/>
          <p:cNvGrpSpPr/>
          <p:nvPr/>
        </p:nvGrpSpPr>
        <p:grpSpPr>
          <a:xfrm>
            <a:off x="4582521" y="2433470"/>
            <a:ext cx="5022035" cy="4764449"/>
            <a:chOff x="4571996" y="2268220"/>
            <a:chExt cx="5022035" cy="4764449"/>
          </a:xfrm>
        </p:grpSpPr>
        <p:pic>
          <p:nvPicPr>
            <p:cNvPr id="878" name="Google Shape;878;p22"/>
            <p:cNvPicPr preferRelativeResize="0"/>
            <p:nvPr/>
          </p:nvPicPr>
          <p:blipFill rotWithShape="1">
            <a:blip r:embed="rId2">
              <a:alphaModFix/>
            </a:blip>
            <a:srcRect l="16960" t="24718" r="7121" b="26177"/>
            <a:stretch/>
          </p:blipFill>
          <p:spPr>
            <a:xfrm flipH="1">
              <a:off x="5978271" y="3376950"/>
              <a:ext cx="3615750" cy="2759625"/>
            </a:xfrm>
            <a:prstGeom prst="rect">
              <a:avLst/>
            </a:prstGeom>
            <a:noFill/>
            <a:ln>
              <a:noFill/>
            </a:ln>
          </p:spPr>
        </p:pic>
        <p:grpSp>
          <p:nvGrpSpPr>
            <p:cNvPr id="879" name="Google Shape;879;p22"/>
            <p:cNvGrpSpPr/>
            <p:nvPr/>
          </p:nvGrpSpPr>
          <p:grpSpPr>
            <a:xfrm rot="10800000">
              <a:off x="4571996" y="2268220"/>
              <a:ext cx="5022035" cy="4764449"/>
              <a:chOff x="-494406" y="-1584825"/>
              <a:chExt cx="4397193" cy="4171657"/>
            </a:xfrm>
          </p:grpSpPr>
          <p:grpSp>
            <p:nvGrpSpPr>
              <p:cNvPr id="880" name="Google Shape;880;p22"/>
              <p:cNvGrpSpPr/>
              <p:nvPr/>
            </p:nvGrpSpPr>
            <p:grpSpPr>
              <a:xfrm>
                <a:off x="245875" y="-51824"/>
                <a:ext cx="208200" cy="1824700"/>
                <a:chOff x="1040050" y="3812126"/>
                <a:chExt cx="208200" cy="1824700"/>
              </a:xfrm>
            </p:grpSpPr>
            <p:sp>
              <p:nvSpPr>
                <p:cNvPr id="881" name="Google Shape;881;p22"/>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2"/>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22"/>
              <p:cNvGrpSpPr/>
              <p:nvPr/>
            </p:nvGrpSpPr>
            <p:grpSpPr>
              <a:xfrm rot="-8100000">
                <a:off x="540898" y="-1172741"/>
                <a:ext cx="2552124" cy="3347490"/>
                <a:chOff x="2976325" y="908175"/>
                <a:chExt cx="4028179" cy="5283555"/>
              </a:xfrm>
            </p:grpSpPr>
            <p:sp>
              <p:nvSpPr>
                <p:cNvPr id="884" name="Google Shape;884;p22"/>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2"/>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2"/>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22"/>
              <p:cNvGrpSpPr/>
              <p:nvPr/>
            </p:nvGrpSpPr>
            <p:grpSpPr>
              <a:xfrm>
                <a:off x="-1" y="621223"/>
                <a:ext cx="699940" cy="478601"/>
                <a:chOff x="39722" y="4349021"/>
                <a:chExt cx="1061964" cy="726143"/>
              </a:xfrm>
            </p:grpSpPr>
            <p:grpSp>
              <p:nvGrpSpPr>
                <p:cNvPr id="888" name="Google Shape;888;p22"/>
                <p:cNvGrpSpPr/>
                <p:nvPr/>
              </p:nvGrpSpPr>
              <p:grpSpPr>
                <a:xfrm rot="2700000">
                  <a:off x="140502" y="4460924"/>
                  <a:ext cx="524584" cy="502337"/>
                  <a:chOff x="1189791" y="-1767331"/>
                  <a:chExt cx="904284" cy="865933"/>
                </a:xfrm>
              </p:grpSpPr>
              <p:sp>
                <p:nvSpPr>
                  <p:cNvPr id="889" name="Google Shape;889;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 name="Google Shape;890;p22"/>
                  <p:cNvGrpSpPr/>
                  <p:nvPr/>
                </p:nvGrpSpPr>
                <p:grpSpPr>
                  <a:xfrm>
                    <a:off x="1232795" y="-1740829"/>
                    <a:ext cx="717621" cy="717392"/>
                    <a:chOff x="1483457" y="3953671"/>
                    <a:chExt cx="717621" cy="717392"/>
                  </a:xfrm>
                </p:grpSpPr>
                <p:sp>
                  <p:nvSpPr>
                    <p:cNvPr id="891" name="Google Shape;891;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6" name="Google Shape;896;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22"/>
              <p:cNvGrpSpPr/>
              <p:nvPr/>
            </p:nvGrpSpPr>
            <p:grpSpPr>
              <a:xfrm>
                <a:off x="955673" y="11"/>
                <a:ext cx="592576" cy="405260"/>
                <a:chOff x="39722" y="4349021"/>
                <a:chExt cx="1061964" cy="726143"/>
              </a:xfrm>
            </p:grpSpPr>
            <p:grpSp>
              <p:nvGrpSpPr>
                <p:cNvPr id="898" name="Google Shape;898;p22"/>
                <p:cNvGrpSpPr/>
                <p:nvPr/>
              </p:nvGrpSpPr>
              <p:grpSpPr>
                <a:xfrm rot="2700000">
                  <a:off x="140502" y="4460924"/>
                  <a:ext cx="524584" cy="502337"/>
                  <a:chOff x="1189791" y="-1767331"/>
                  <a:chExt cx="904284" cy="865933"/>
                </a:xfrm>
              </p:grpSpPr>
              <p:sp>
                <p:nvSpPr>
                  <p:cNvPr id="899" name="Google Shape;899;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 name="Google Shape;900;p22"/>
                  <p:cNvGrpSpPr/>
                  <p:nvPr/>
                </p:nvGrpSpPr>
                <p:grpSpPr>
                  <a:xfrm>
                    <a:off x="1232795" y="-1740829"/>
                    <a:ext cx="717621" cy="717392"/>
                    <a:chOff x="1483457" y="3953671"/>
                    <a:chExt cx="717621" cy="717392"/>
                  </a:xfrm>
                </p:grpSpPr>
                <p:sp>
                  <p:nvSpPr>
                    <p:cNvPr id="901" name="Google Shape;901;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06" name="Google Shape;906;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22"/>
              <p:cNvGrpSpPr/>
              <p:nvPr/>
            </p:nvGrpSpPr>
            <p:grpSpPr>
              <a:xfrm>
                <a:off x="441574" y="-36652"/>
                <a:ext cx="699940" cy="478601"/>
                <a:chOff x="39722" y="4349021"/>
                <a:chExt cx="1061964" cy="726143"/>
              </a:xfrm>
            </p:grpSpPr>
            <p:grpSp>
              <p:nvGrpSpPr>
                <p:cNvPr id="908" name="Google Shape;908;p22"/>
                <p:cNvGrpSpPr/>
                <p:nvPr/>
              </p:nvGrpSpPr>
              <p:grpSpPr>
                <a:xfrm rot="2700000">
                  <a:off x="140502" y="4460924"/>
                  <a:ext cx="524584" cy="502337"/>
                  <a:chOff x="1189791" y="-1767331"/>
                  <a:chExt cx="904284" cy="865933"/>
                </a:xfrm>
              </p:grpSpPr>
              <p:sp>
                <p:nvSpPr>
                  <p:cNvPr id="909" name="Google Shape;909;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 name="Google Shape;910;p22"/>
                  <p:cNvGrpSpPr/>
                  <p:nvPr/>
                </p:nvGrpSpPr>
                <p:grpSpPr>
                  <a:xfrm>
                    <a:off x="1232795" y="-1740829"/>
                    <a:ext cx="717621" cy="717392"/>
                    <a:chOff x="1483457" y="3953671"/>
                    <a:chExt cx="717621" cy="717392"/>
                  </a:xfrm>
                </p:grpSpPr>
                <p:sp>
                  <p:nvSpPr>
                    <p:cNvPr id="911" name="Google Shape;911;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16" name="Google Shape;916;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22"/>
              <p:cNvGrpSpPr/>
              <p:nvPr/>
            </p:nvGrpSpPr>
            <p:grpSpPr>
              <a:xfrm>
                <a:off x="-494406" y="-252396"/>
                <a:ext cx="1741563" cy="1288563"/>
                <a:chOff x="-494406" y="-252396"/>
                <a:chExt cx="1741563" cy="1288563"/>
              </a:xfrm>
            </p:grpSpPr>
            <p:sp>
              <p:nvSpPr>
                <p:cNvPr id="918" name="Google Shape;918;p22"/>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2"/>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0" name="Google Shape;920;p22"/>
            <p:cNvGrpSpPr/>
            <p:nvPr/>
          </p:nvGrpSpPr>
          <p:grpSpPr>
            <a:xfrm>
              <a:off x="5643425" y="4968525"/>
              <a:ext cx="439200" cy="439100"/>
              <a:chOff x="1101075" y="2142375"/>
              <a:chExt cx="439200" cy="439100"/>
            </a:xfrm>
          </p:grpSpPr>
          <p:sp>
            <p:nvSpPr>
              <p:cNvPr id="921" name="Google Shape;921;p2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3" name="Google Shape;92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24" name="Google Shape;924;p22"/>
          <p:cNvSpPr txBox="1">
            <a:spLocks noGrp="1"/>
          </p:cNvSpPr>
          <p:nvPr>
            <p:ph type="body" idx="1"/>
          </p:nvPr>
        </p:nvSpPr>
        <p:spPr>
          <a:xfrm>
            <a:off x="720000" y="1139550"/>
            <a:ext cx="4290900" cy="3431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sz="1200">
                <a:solidFill>
                  <a:srgbClr val="191919"/>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sp>
        <p:nvSpPr>
          <p:cNvPr id="925" name="Google Shape;925;p22"/>
          <p:cNvSpPr txBox="1">
            <a:spLocks noGrp="1"/>
          </p:cNvSpPr>
          <p:nvPr>
            <p:ph type="body" idx="2"/>
          </p:nvPr>
        </p:nvSpPr>
        <p:spPr>
          <a:xfrm>
            <a:off x="5249025" y="1139550"/>
            <a:ext cx="3174900" cy="3431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sz="1200">
                <a:solidFill>
                  <a:srgbClr val="191919"/>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grpSp>
        <p:nvGrpSpPr>
          <p:cNvPr id="926" name="Google Shape;926;p22"/>
          <p:cNvGrpSpPr/>
          <p:nvPr/>
        </p:nvGrpSpPr>
        <p:grpSpPr>
          <a:xfrm>
            <a:off x="-913829" y="-2335097"/>
            <a:ext cx="5022161" cy="4764814"/>
            <a:chOff x="-837629" y="-2258897"/>
            <a:chExt cx="5022161" cy="4764814"/>
          </a:xfrm>
        </p:grpSpPr>
        <p:grpSp>
          <p:nvGrpSpPr>
            <p:cNvPr id="927" name="Google Shape;927;p22"/>
            <p:cNvGrpSpPr/>
            <p:nvPr/>
          </p:nvGrpSpPr>
          <p:grpSpPr>
            <a:xfrm>
              <a:off x="-837629" y="-736613"/>
              <a:ext cx="1989039" cy="1471668"/>
              <a:chOff x="-494406" y="-252396"/>
              <a:chExt cx="1741563" cy="1288563"/>
            </a:xfrm>
          </p:grpSpPr>
          <p:sp>
            <p:nvSpPr>
              <p:cNvPr id="928" name="Google Shape;928;p22"/>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2"/>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22"/>
            <p:cNvGrpSpPr/>
            <p:nvPr/>
          </p:nvGrpSpPr>
          <p:grpSpPr>
            <a:xfrm rot="-8100000">
              <a:off x="344623" y="-1788220"/>
              <a:ext cx="2915004" cy="3823461"/>
              <a:chOff x="2976325" y="908175"/>
              <a:chExt cx="4028179" cy="5283555"/>
            </a:xfrm>
          </p:grpSpPr>
          <p:sp>
            <p:nvSpPr>
              <p:cNvPr id="931" name="Google Shape;931;p22"/>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2"/>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2"/>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22"/>
            <p:cNvGrpSpPr/>
            <p:nvPr/>
          </p:nvGrpSpPr>
          <p:grpSpPr>
            <a:xfrm>
              <a:off x="-272968" y="261330"/>
              <a:ext cx="799446" cy="546640"/>
              <a:chOff x="39722" y="4349021"/>
              <a:chExt cx="1061964" cy="726143"/>
            </a:xfrm>
          </p:grpSpPr>
          <p:grpSp>
            <p:nvGrpSpPr>
              <p:cNvPr id="935" name="Google Shape;935;p22"/>
              <p:cNvGrpSpPr/>
              <p:nvPr/>
            </p:nvGrpSpPr>
            <p:grpSpPr>
              <a:xfrm rot="2700000">
                <a:off x="140502" y="4460924"/>
                <a:ext cx="524584" cy="502337"/>
                <a:chOff x="1189791" y="-1767331"/>
                <a:chExt cx="904284" cy="865933"/>
              </a:xfrm>
            </p:grpSpPr>
            <p:sp>
              <p:nvSpPr>
                <p:cNvPr id="936" name="Google Shape;936;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22"/>
                <p:cNvGrpSpPr/>
                <p:nvPr/>
              </p:nvGrpSpPr>
              <p:grpSpPr>
                <a:xfrm>
                  <a:off x="1232795" y="-1740829"/>
                  <a:ext cx="717621" cy="717392"/>
                  <a:chOff x="1483457" y="3953671"/>
                  <a:chExt cx="717621" cy="717392"/>
                </a:xfrm>
              </p:grpSpPr>
              <p:sp>
                <p:nvSpPr>
                  <p:cNvPr id="938" name="Google Shape;938;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3" name="Google Shape;943;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4" name="Google Shape;944;p22"/>
          <p:cNvGrpSpPr/>
          <p:nvPr/>
        </p:nvGrpSpPr>
        <p:grpSpPr>
          <a:xfrm>
            <a:off x="-224248" y="3297090"/>
            <a:ext cx="605804" cy="2417785"/>
            <a:chOff x="-224248" y="3297090"/>
            <a:chExt cx="605804" cy="2417785"/>
          </a:xfrm>
        </p:grpSpPr>
        <p:grpSp>
          <p:nvGrpSpPr>
            <p:cNvPr id="945" name="Google Shape;945;p22"/>
            <p:cNvGrpSpPr/>
            <p:nvPr/>
          </p:nvGrpSpPr>
          <p:grpSpPr>
            <a:xfrm>
              <a:off x="143770" y="3630885"/>
              <a:ext cx="237785" cy="2083990"/>
              <a:chOff x="1040050" y="3812126"/>
              <a:chExt cx="208200" cy="1824700"/>
            </a:xfrm>
          </p:grpSpPr>
          <p:sp>
            <p:nvSpPr>
              <p:cNvPr id="946" name="Google Shape;946;p22"/>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2"/>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22"/>
            <p:cNvGrpSpPr/>
            <p:nvPr/>
          </p:nvGrpSpPr>
          <p:grpSpPr>
            <a:xfrm rot="10800000">
              <a:off x="-224248" y="3297090"/>
              <a:ext cx="439200" cy="439100"/>
              <a:chOff x="1101075" y="2142375"/>
              <a:chExt cx="439200" cy="439100"/>
            </a:xfrm>
          </p:grpSpPr>
          <p:sp>
            <p:nvSpPr>
              <p:cNvPr id="949" name="Google Shape;949;p2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1" name="Google Shape;951;p22"/>
          <p:cNvGrpSpPr/>
          <p:nvPr/>
        </p:nvGrpSpPr>
        <p:grpSpPr>
          <a:xfrm>
            <a:off x="3585480" y="-1456810"/>
            <a:ext cx="3681465" cy="2759625"/>
            <a:chOff x="3585480" y="-1380610"/>
            <a:chExt cx="3681465" cy="2759625"/>
          </a:xfrm>
        </p:grpSpPr>
        <p:pic>
          <p:nvPicPr>
            <p:cNvPr id="952" name="Google Shape;952;p22"/>
            <p:cNvPicPr preferRelativeResize="0"/>
            <p:nvPr/>
          </p:nvPicPr>
          <p:blipFill rotWithShape="1">
            <a:blip r:embed="rId2">
              <a:alphaModFix/>
            </a:blip>
            <a:srcRect l="16960" t="24718" r="7121" b="26177"/>
            <a:stretch/>
          </p:blipFill>
          <p:spPr>
            <a:xfrm rot="10800000" flipH="1">
              <a:off x="3585480" y="-1380610"/>
              <a:ext cx="3615750" cy="2759625"/>
            </a:xfrm>
            <a:prstGeom prst="rect">
              <a:avLst/>
            </a:prstGeom>
            <a:noFill/>
            <a:ln>
              <a:noFill/>
            </a:ln>
          </p:spPr>
        </p:pic>
        <p:grpSp>
          <p:nvGrpSpPr>
            <p:cNvPr id="953" name="Google Shape;953;p22"/>
            <p:cNvGrpSpPr/>
            <p:nvPr/>
          </p:nvGrpSpPr>
          <p:grpSpPr>
            <a:xfrm>
              <a:off x="6590156" y="-232440"/>
              <a:ext cx="676790" cy="462843"/>
              <a:chOff x="39722" y="4349021"/>
              <a:chExt cx="1061964" cy="726143"/>
            </a:xfrm>
          </p:grpSpPr>
          <p:grpSp>
            <p:nvGrpSpPr>
              <p:cNvPr id="954" name="Google Shape;954;p22"/>
              <p:cNvGrpSpPr/>
              <p:nvPr/>
            </p:nvGrpSpPr>
            <p:grpSpPr>
              <a:xfrm rot="2700000">
                <a:off x="140502" y="4460924"/>
                <a:ext cx="524584" cy="502337"/>
                <a:chOff x="1189791" y="-1767331"/>
                <a:chExt cx="904284" cy="865933"/>
              </a:xfrm>
            </p:grpSpPr>
            <p:sp>
              <p:nvSpPr>
                <p:cNvPr id="955" name="Google Shape;955;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22"/>
                <p:cNvGrpSpPr/>
                <p:nvPr/>
              </p:nvGrpSpPr>
              <p:grpSpPr>
                <a:xfrm>
                  <a:off x="1232795" y="-1740829"/>
                  <a:ext cx="717621" cy="717392"/>
                  <a:chOff x="1483457" y="3953671"/>
                  <a:chExt cx="717621" cy="717392"/>
                </a:xfrm>
              </p:grpSpPr>
              <p:sp>
                <p:nvSpPr>
                  <p:cNvPr id="957" name="Google Shape;957;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2" name="Google Shape;962;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22"/>
            <p:cNvGrpSpPr/>
            <p:nvPr/>
          </p:nvGrpSpPr>
          <p:grpSpPr>
            <a:xfrm>
              <a:off x="6003005" y="-274104"/>
              <a:ext cx="799446" cy="546640"/>
              <a:chOff x="39722" y="4349021"/>
              <a:chExt cx="1061964" cy="726143"/>
            </a:xfrm>
          </p:grpSpPr>
          <p:grpSp>
            <p:nvGrpSpPr>
              <p:cNvPr id="964" name="Google Shape;964;p22"/>
              <p:cNvGrpSpPr/>
              <p:nvPr/>
            </p:nvGrpSpPr>
            <p:grpSpPr>
              <a:xfrm rot="2700000">
                <a:off x="140502" y="4460924"/>
                <a:ext cx="524584" cy="502337"/>
                <a:chOff x="1189791" y="-1767331"/>
                <a:chExt cx="904284" cy="865933"/>
              </a:xfrm>
            </p:grpSpPr>
            <p:sp>
              <p:nvSpPr>
                <p:cNvPr id="965" name="Google Shape;965;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22"/>
                <p:cNvGrpSpPr/>
                <p:nvPr/>
              </p:nvGrpSpPr>
              <p:grpSpPr>
                <a:xfrm>
                  <a:off x="1232795" y="-1740829"/>
                  <a:ext cx="717621" cy="717392"/>
                  <a:chOff x="1483457" y="3953671"/>
                  <a:chExt cx="717621" cy="717392"/>
                </a:xfrm>
              </p:grpSpPr>
              <p:sp>
                <p:nvSpPr>
                  <p:cNvPr id="967" name="Google Shape;967;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72" name="Google Shape;972;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280"/>
        <p:cNvGrpSpPr/>
        <p:nvPr/>
      </p:nvGrpSpPr>
      <p:grpSpPr>
        <a:xfrm>
          <a:off x="0" y="0"/>
          <a:ext cx="0" cy="0"/>
          <a:chOff x="0" y="0"/>
          <a:chExt cx="0" cy="0"/>
        </a:xfrm>
      </p:grpSpPr>
      <p:sp>
        <p:nvSpPr>
          <p:cNvPr id="1281" name="Google Shape;1281;p29"/>
          <p:cNvSpPr txBox="1">
            <a:spLocks noGrp="1"/>
          </p:cNvSpPr>
          <p:nvPr>
            <p:ph type="title"/>
          </p:nvPr>
        </p:nvSpPr>
        <p:spPr>
          <a:xfrm>
            <a:off x="1157288" y="685275"/>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7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82" name="Google Shape;1282;p29"/>
          <p:cNvSpPr txBox="1">
            <a:spLocks noGrp="1"/>
          </p:cNvSpPr>
          <p:nvPr>
            <p:ph type="subTitle" idx="1"/>
          </p:nvPr>
        </p:nvSpPr>
        <p:spPr>
          <a:xfrm>
            <a:off x="1157250" y="2203275"/>
            <a:ext cx="4448100" cy="10071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3" name="Google Shape;1283;p29"/>
          <p:cNvSpPr txBox="1">
            <a:spLocks noGrp="1"/>
          </p:cNvSpPr>
          <p:nvPr>
            <p:ph type="subTitle" idx="2"/>
          </p:nvPr>
        </p:nvSpPr>
        <p:spPr>
          <a:xfrm>
            <a:off x="1157250" y="1800075"/>
            <a:ext cx="4448100" cy="385800"/>
          </a:xfrm>
          <a:prstGeom prst="rect">
            <a:avLst/>
          </a:prstGeom>
        </p:spPr>
        <p:txBody>
          <a:bodyPr spcFirstLastPara="1" wrap="square" lIns="91425" tIns="91425" rIns="91425" bIns="91425" anchor="t" anchorCtr="0">
            <a:noAutofit/>
          </a:bodyPr>
          <a:lstStyle>
            <a:lvl1pPr lvl="0">
              <a:spcBef>
                <a:spcPts val="0"/>
              </a:spcBef>
              <a:spcAft>
                <a:spcPts val="0"/>
              </a:spcAft>
              <a:buSzPts val="2500"/>
              <a:buFont typeface="IBM Plex Mono"/>
              <a:buNone/>
              <a:defRPr sz="2000" b="1">
                <a:latin typeface="IBM Plex Mono"/>
                <a:ea typeface="IBM Plex Mono"/>
                <a:cs typeface="IBM Plex Mono"/>
                <a:sym typeface="IBM Plex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4" name="Google Shape;1284;p29"/>
          <p:cNvSpPr txBox="1"/>
          <p:nvPr/>
        </p:nvSpPr>
        <p:spPr>
          <a:xfrm>
            <a:off x="1157300" y="3286450"/>
            <a:ext cx="5320200" cy="60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200" b="1">
                <a:solidFill>
                  <a:schemeClr val="dk1"/>
                </a:solidFill>
                <a:latin typeface="Poppins"/>
                <a:ea typeface="Poppins"/>
                <a:cs typeface="Poppins"/>
                <a:sym typeface="Poppins"/>
              </a:rPr>
              <a:t>CREDITS: </a:t>
            </a:r>
            <a:r>
              <a:rPr lang="en" sz="1200">
                <a:solidFill>
                  <a:schemeClr val="dk1"/>
                </a:solidFill>
                <a:latin typeface="Poppins"/>
                <a:ea typeface="Poppins"/>
                <a:cs typeface="Poppins"/>
                <a:sym typeface="Poppins"/>
              </a:rPr>
              <a:t>This presentation template was created by </a:t>
            </a:r>
            <a:r>
              <a:rPr lang="en" sz="1200" b="1" u="sng">
                <a:solidFill>
                  <a:schemeClr val="dk1"/>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200">
                <a:solidFill>
                  <a:schemeClr val="dk1"/>
                </a:solidFill>
                <a:latin typeface="Poppins"/>
                <a:ea typeface="Poppins"/>
                <a:cs typeface="Poppins"/>
                <a:sym typeface="Poppins"/>
              </a:rPr>
              <a:t>, and includes icons by </a:t>
            </a:r>
            <a:r>
              <a:rPr lang="en" sz="1200" b="1" u="sng">
                <a:solidFill>
                  <a:schemeClr val="dk1"/>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200">
                <a:solidFill>
                  <a:schemeClr val="dk1"/>
                </a:solidFill>
                <a:latin typeface="Poppins"/>
                <a:ea typeface="Poppins"/>
                <a:cs typeface="Poppins"/>
                <a:sym typeface="Poppins"/>
              </a:rPr>
              <a:t>, and infographics &amp; images by</a:t>
            </a:r>
            <a:r>
              <a:rPr lang="en" sz="1200" b="1">
                <a:solidFill>
                  <a:schemeClr val="dk1"/>
                </a:solidFill>
                <a:latin typeface="Poppins"/>
                <a:ea typeface="Poppins"/>
                <a:cs typeface="Poppins"/>
                <a:sym typeface="Poppins"/>
              </a:rPr>
              <a:t> </a:t>
            </a:r>
            <a:r>
              <a:rPr lang="en" sz="1200" b="1" u="sng">
                <a:solidFill>
                  <a:schemeClr val="dk1"/>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Poppins"/>
                <a:ea typeface="Poppins"/>
                <a:cs typeface="Poppins"/>
                <a:sym typeface="Poppins"/>
              </a:rPr>
              <a:t> </a:t>
            </a:r>
            <a:endParaRPr sz="1200" b="1" u="sng">
              <a:solidFill>
                <a:schemeClr val="dk1"/>
              </a:solidFill>
              <a:latin typeface="Poppins"/>
              <a:ea typeface="Poppins"/>
              <a:cs typeface="Poppins"/>
              <a:sym typeface="Poppins"/>
            </a:endParaRPr>
          </a:p>
        </p:txBody>
      </p:sp>
      <p:grpSp>
        <p:nvGrpSpPr>
          <p:cNvPr id="1285" name="Google Shape;1285;p29"/>
          <p:cNvGrpSpPr/>
          <p:nvPr/>
        </p:nvGrpSpPr>
        <p:grpSpPr>
          <a:xfrm>
            <a:off x="-291585" y="-494819"/>
            <a:ext cx="1448824" cy="2238804"/>
            <a:chOff x="-308635" y="-494819"/>
            <a:chExt cx="1448824" cy="2238804"/>
          </a:xfrm>
        </p:grpSpPr>
        <p:grpSp>
          <p:nvGrpSpPr>
            <p:cNvPr id="1286" name="Google Shape;1286;p29"/>
            <p:cNvGrpSpPr/>
            <p:nvPr/>
          </p:nvGrpSpPr>
          <p:grpSpPr>
            <a:xfrm>
              <a:off x="-275757" y="-242066"/>
              <a:ext cx="981772" cy="1986051"/>
              <a:chOff x="-293545" y="3454371"/>
              <a:chExt cx="981772" cy="1986051"/>
            </a:xfrm>
          </p:grpSpPr>
          <p:sp>
            <p:nvSpPr>
              <p:cNvPr id="1287" name="Google Shape;1287;p29"/>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9"/>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 name="Google Shape;1289;p29"/>
            <p:cNvGrpSpPr/>
            <p:nvPr/>
          </p:nvGrpSpPr>
          <p:grpSpPr>
            <a:xfrm>
              <a:off x="364499" y="794648"/>
              <a:ext cx="699940" cy="478601"/>
              <a:chOff x="39722" y="4349021"/>
              <a:chExt cx="1061964" cy="726143"/>
            </a:xfrm>
          </p:grpSpPr>
          <p:grpSp>
            <p:nvGrpSpPr>
              <p:cNvPr id="1290" name="Google Shape;1290;p29"/>
              <p:cNvGrpSpPr/>
              <p:nvPr/>
            </p:nvGrpSpPr>
            <p:grpSpPr>
              <a:xfrm rot="2700000">
                <a:off x="140502" y="4460924"/>
                <a:ext cx="524584" cy="502337"/>
                <a:chOff x="1189791" y="-1767331"/>
                <a:chExt cx="904284" cy="865933"/>
              </a:xfrm>
            </p:grpSpPr>
            <p:sp>
              <p:nvSpPr>
                <p:cNvPr id="1291" name="Google Shape;1291;p2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29"/>
                <p:cNvGrpSpPr/>
                <p:nvPr/>
              </p:nvGrpSpPr>
              <p:grpSpPr>
                <a:xfrm>
                  <a:off x="1232795" y="-1740829"/>
                  <a:ext cx="717621" cy="717392"/>
                  <a:chOff x="1483457" y="3953671"/>
                  <a:chExt cx="717621" cy="717392"/>
                </a:xfrm>
              </p:grpSpPr>
              <p:sp>
                <p:nvSpPr>
                  <p:cNvPr id="1293" name="Google Shape;1293;p2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98" name="Google Shape;1298;p2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29"/>
            <p:cNvGrpSpPr/>
            <p:nvPr/>
          </p:nvGrpSpPr>
          <p:grpSpPr>
            <a:xfrm rot="-5400000">
              <a:off x="-460623" y="-342832"/>
              <a:ext cx="1351491" cy="1047516"/>
              <a:chOff x="-2460210" y="2758493"/>
              <a:chExt cx="1351491" cy="1047516"/>
            </a:xfrm>
          </p:grpSpPr>
          <p:sp>
            <p:nvSpPr>
              <p:cNvPr id="1300" name="Google Shape;1300;p29"/>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29"/>
            <p:cNvGrpSpPr/>
            <p:nvPr/>
          </p:nvGrpSpPr>
          <p:grpSpPr>
            <a:xfrm>
              <a:off x="440249" y="455173"/>
              <a:ext cx="699940" cy="478601"/>
              <a:chOff x="39722" y="4349021"/>
              <a:chExt cx="1061964" cy="726143"/>
            </a:xfrm>
          </p:grpSpPr>
          <p:grpSp>
            <p:nvGrpSpPr>
              <p:cNvPr id="1305" name="Google Shape;1305;p29"/>
              <p:cNvGrpSpPr/>
              <p:nvPr/>
            </p:nvGrpSpPr>
            <p:grpSpPr>
              <a:xfrm rot="2700000">
                <a:off x="140502" y="4460924"/>
                <a:ext cx="524584" cy="502337"/>
                <a:chOff x="1189791" y="-1767331"/>
                <a:chExt cx="904284" cy="865933"/>
              </a:xfrm>
            </p:grpSpPr>
            <p:sp>
              <p:nvSpPr>
                <p:cNvPr id="1306" name="Google Shape;1306;p2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7" name="Google Shape;1307;p29"/>
                <p:cNvGrpSpPr/>
                <p:nvPr/>
              </p:nvGrpSpPr>
              <p:grpSpPr>
                <a:xfrm>
                  <a:off x="1232795" y="-1740829"/>
                  <a:ext cx="717621" cy="717392"/>
                  <a:chOff x="1483457" y="3953671"/>
                  <a:chExt cx="717621" cy="717392"/>
                </a:xfrm>
              </p:grpSpPr>
              <p:sp>
                <p:nvSpPr>
                  <p:cNvPr id="1308" name="Google Shape;1308;p2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13" name="Google Shape;1313;p2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29"/>
            <p:cNvGrpSpPr/>
            <p:nvPr/>
          </p:nvGrpSpPr>
          <p:grpSpPr>
            <a:xfrm>
              <a:off x="-63826" y="511661"/>
              <a:ext cx="699940" cy="478601"/>
              <a:chOff x="39722" y="4349021"/>
              <a:chExt cx="1061964" cy="726143"/>
            </a:xfrm>
          </p:grpSpPr>
          <p:grpSp>
            <p:nvGrpSpPr>
              <p:cNvPr id="1315" name="Google Shape;1315;p29"/>
              <p:cNvGrpSpPr/>
              <p:nvPr/>
            </p:nvGrpSpPr>
            <p:grpSpPr>
              <a:xfrm rot="2700000">
                <a:off x="140502" y="4460924"/>
                <a:ext cx="524584" cy="502337"/>
                <a:chOff x="1189791" y="-1767331"/>
                <a:chExt cx="904284" cy="865933"/>
              </a:xfrm>
            </p:grpSpPr>
            <p:sp>
              <p:nvSpPr>
                <p:cNvPr id="1316" name="Google Shape;1316;p2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7" name="Google Shape;1317;p29"/>
                <p:cNvGrpSpPr/>
                <p:nvPr/>
              </p:nvGrpSpPr>
              <p:grpSpPr>
                <a:xfrm>
                  <a:off x="1232795" y="-1740829"/>
                  <a:ext cx="717621" cy="717392"/>
                  <a:chOff x="1483457" y="3953671"/>
                  <a:chExt cx="717621" cy="717392"/>
                </a:xfrm>
              </p:grpSpPr>
              <p:sp>
                <p:nvSpPr>
                  <p:cNvPr id="1318" name="Google Shape;1318;p2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23" name="Google Shape;1323;p2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4" name="Google Shape;1324;p29"/>
          <p:cNvGrpSpPr/>
          <p:nvPr/>
        </p:nvGrpSpPr>
        <p:grpSpPr>
          <a:xfrm>
            <a:off x="2659712" y="4275400"/>
            <a:ext cx="4952059" cy="2992224"/>
            <a:chOff x="2659712" y="4275400"/>
            <a:chExt cx="4952059" cy="2992224"/>
          </a:xfrm>
        </p:grpSpPr>
        <p:pic>
          <p:nvPicPr>
            <p:cNvPr id="1325" name="Google Shape;1325;p29"/>
            <p:cNvPicPr preferRelativeResize="0"/>
            <p:nvPr/>
          </p:nvPicPr>
          <p:blipFill rotWithShape="1">
            <a:blip r:embed="rId5">
              <a:alphaModFix/>
            </a:blip>
            <a:srcRect l="16960" t="24718" r="7121" b="26177"/>
            <a:stretch/>
          </p:blipFill>
          <p:spPr>
            <a:xfrm rot="10800000">
              <a:off x="2659712" y="4275400"/>
              <a:ext cx="3549051" cy="2992224"/>
            </a:xfrm>
            <a:prstGeom prst="rect">
              <a:avLst/>
            </a:prstGeom>
            <a:noFill/>
            <a:ln>
              <a:noFill/>
            </a:ln>
          </p:spPr>
        </p:pic>
        <p:grpSp>
          <p:nvGrpSpPr>
            <p:cNvPr id="1326" name="Google Shape;1326;p29"/>
            <p:cNvGrpSpPr/>
            <p:nvPr/>
          </p:nvGrpSpPr>
          <p:grpSpPr>
            <a:xfrm rot="-5400000">
              <a:off x="3258038" y="4413859"/>
              <a:ext cx="906953" cy="1517787"/>
              <a:chOff x="79748" y="2808602"/>
              <a:chExt cx="906953" cy="1517787"/>
            </a:xfrm>
          </p:grpSpPr>
          <p:sp>
            <p:nvSpPr>
              <p:cNvPr id="1327" name="Google Shape;1327;p29"/>
              <p:cNvSpPr/>
              <p:nvPr/>
            </p:nvSpPr>
            <p:spPr>
              <a:xfrm rot="5400000">
                <a:off x="357831" y="282094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rot="5400000">
                <a:off x="537866" y="3393994"/>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rot="5400000">
                <a:off x="67406" y="3278257"/>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rot="5400000">
                <a:off x="417006" y="375669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29"/>
            <p:cNvGrpSpPr/>
            <p:nvPr/>
          </p:nvGrpSpPr>
          <p:grpSpPr>
            <a:xfrm rot="5400000">
              <a:off x="5484569" y="3756062"/>
              <a:ext cx="1421047" cy="2833357"/>
              <a:chOff x="334358" y="2186737"/>
              <a:chExt cx="1421047" cy="2833357"/>
            </a:xfrm>
          </p:grpSpPr>
          <p:sp>
            <p:nvSpPr>
              <p:cNvPr id="1332" name="Google Shape;1332;p29"/>
              <p:cNvSpPr/>
              <p:nvPr/>
            </p:nvSpPr>
            <p:spPr>
              <a:xfrm rot="10800000">
                <a:off x="334358" y="2186737"/>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29"/>
              <p:cNvGrpSpPr/>
              <p:nvPr/>
            </p:nvGrpSpPr>
            <p:grpSpPr>
              <a:xfrm rot="5400000">
                <a:off x="1046250" y="3181856"/>
                <a:ext cx="161977" cy="161940"/>
                <a:chOff x="1101075" y="2142375"/>
                <a:chExt cx="439200" cy="439100"/>
              </a:xfrm>
            </p:grpSpPr>
            <p:sp>
              <p:nvSpPr>
                <p:cNvPr id="1334" name="Google Shape;1334;p2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29"/>
              <p:cNvGrpSpPr/>
              <p:nvPr/>
            </p:nvGrpSpPr>
            <p:grpSpPr>
              <a:xfrm rot="-5400000">
                <a:off x="628029" y="4564272"/>
                <a:ext cx="161977" cy="161940"/>
                <a:chOff x="1101075" y="2142375"/>
                <a:chExt cx="439200" cy="439100"/>
              </a:xfrm>
            </p:grpSpPr>
            <p:sp>
              <p:nvSpPr>
                <p:cNvPr id="1337" name="Google Shape;1337;p2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4" name="Google Shape;1354;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30"/>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9" name="Google Shape;1419;p31"/>
              <p:cNvCxnSpPr/>
              <p:nvPr/>
            </p:nvCxnSpPr>
            <p:spPr>
              <a:xfrm>
                <a:off x="796100" y="3086750"/>
                <a:ext cx="4462800" cy="0"/>
              </a:xfrm>
              <a:prstGeom prst="straightConnector1">
                <a:avLst/>
              </a:prstGeom>
              <a:noFill/>
              <a:ln w="9525" cap="flat" cmpd="sng">
                <a:solidFill>
                  <a:schemeClr val="lt1"/>
                </a:solidFill>
                <a:prstDash val="solid"/>
                <a:round/>
                <a:headEnd type="none" w="med" len="med"/>
                <a:tailEnd type="none" w="med" len="med"/>
              </a:ln>
            </p:spPr>
          </p:cxnSp>
          <p:sp>
            <p:nvSpPr>
              <p:cNvPr id="1420" name="Google Shape;1420;p31"/>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8" r:id="rId4"/>
    <p:sldLayoutId id="2147483665" r:id="rId5"/>
    <p:sldLayoutId id="2147483668" r:id="rId6"/>
    <p:sldLayoutId id="2147483675" r:id="rId7"/>
    <p:sldLayoutId id="2147483676" r:id="rId8"/>
    <p:sldLayoutId id="2147483677" r:id="rId9"/>
    <p:sldLayoutId id="2147483681" r:id="rId10"/>
    <p:sldLayoutId id="214748368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p:cNvGrpSpPr/>
        <p:nvPr/>
      </p:nvGrpSpPr>
      <p:grpSpPr>
        <a:xfrm>
          <a:off x="0" y="0"/>
          <a:ext cx="0" cy="0"/>
          <a:chOff x="0" y="0"/>
          <a:chExt cx="0" cy="0"/>
        </a:xfrm>
      </p:grpSpPr>
      <p:sp>
        <p:nvSpPr>
          <p:cNvPr id="1431" name="Google Shape;1431;p35"/>
          <p:cNvSpPr txBox="1">
            <a:spLocks noGrp="1"/>
          </p:cNvSpPr>
          <p:nvPr>
            <p:ph type="subTitle" idx="1"/>
          </p:nvPr>
        </p:nvSpPr>
        <p:spPr>
          <a:xfrm>
            <a:off x="1096850" y="3456249"/>
            <a:ext cx="4882500" cy="803331"/>
          </a:xfrm>
          <a:prstGeom prst="rect">
            <a:avLst/>
          </a:prstGeom>
        </p:spPr>
        <p:txBody>
          <a:bodyPr spcFirstLastPara="1" wrap="square" lIns="91425" tIns="91425" rIns="91425" bIns="91425" anchor="t" anchorCtr="0">
            <a:noAutofit/>
          </a:bodyPr>
          <a:lstStyle/>
          <a:p>
            <a:r>
              <a:rPr lang="en-SG" noProof="0" dirty="0"/>
              <a:t>Final Year Project, EE4080</a:t>
            </a:r>
          </a:p>
          <a:p>
            <a:r>
              <a:rPr lang="en-SG" noProof="0" dirty="0"/>
              <a:t>Gan Wei Jie, EEE Y4</a:t>
            </a:r>
          </a:p>
        </p:txBody>
      </p:sp>
      <p:sp>
        <p:nvSpPr>
          <p:cNvPr id="1432" name="Google Shape;1432;p35"/>
          <p:cNvSpPr txBox="1">
            <a:spLocks noGrp="1"/>
          </p:cNvSpPr>
          <p:nvPr>
            <p:ph type="ctrTitle"/>
          </p:nvPr>
        </p:nvSpPr>
        <p:spPr>
          <a:xfrm>
            <a:off x="1096850" y="816324"/>
            <a:ext cx="7073572" cy="2326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SG" sz="3600" noProof="0" dirty="0">
                <a:solidFill>
                  <a:schemeClr val="dk2"/>
                </a:solidFill>
              </a:rPr>
              <a:t>NewsVision: </a:t>
            </a:r>
            <a:br>
              <a:rPr lang="en-SG" sz="3600" noProof="0" dirty="0">
                <a:solidFill>
                  <a:schemeClr val="dk2"/>
                </a:solidFill>
              </a:rPr>
            </a:br>
            <a:r>
              <a:rPr lang="en-SG" sz="3600" noProof="0" dirty="0">
                <a:solidFill>
                  <a:schemeClr val="tx1"/>
                </a:solidFill>
              </a:rPr>
              <a:t>OCR Error Correction Tool</a:t>
            </a:r>
            <a:br>
              <a:rPr lang="en-SG" sz="3600" noProof="0" dirty="0">
                <a:solidFill>
                  <a:schemeClr val="tx1"/>
                </a:solidFill>
              </a:rPr>
            </a:br>
            <a:r>
              <a:rPr lang="en-SG" sz="3600" noProof="0" dirty="0">
                <a:solidFill>
                  <a:schemeClr val="dk2"/>
                </a:solidFill>
              </a:rPr>
              <a:t>for Chinese Newspapers </a:t>
            </a:r>
            <a:endParaRPr lang="en-SG" sz="3600" noProof="0" dirty="0">
              <a:solidFill>
                <a:schemeClr val="dk1"/>
              </a:solidFill>
            </a:endParaRPr>
          </a:p>
        </p:txBody>
      </p:sp>
      <p:grpSp>
        <p:nvGrpSpPr>
          <p:cNvPr id="1433" name="Google Shape;1433;p35"/>
          <p:cNvGrpSpPr/>
          <p:nvPr/>
        </p:nvGrpSpPr>
        <p:grpSpPr>
          <a:xfrm>
            <a:off x="1096850" y="3242811"/>
            <a:ext cx="3936683" cy="134070"/>
            <a:chOff x="1096850" y="3242811"/>
            <a:chExt cx="3936683" cy="134070"/>
          </a:xfrm>
        </p:grpSpPr>
        <p:cxnSp>
          <p:nvCxnSpPr>
            <p:cNvPr id="1434" name="Google Shape;1434;p35"/>
            <p:cNvCxnSpPr/>
            <p:nvPr/>
          </p:nvCxnSpPr>
          <p:spPr>
            <a:xfrm>
              <a:off x="1096850" y="3309850"/>
              <a:ext cx="3840600" cy="0"/>
            </a:xfrm>
            <a:prstGeom prst="straightConnector1">
              <a:avLst/>
            </a:prstGeom>
            <a:noFill/>
            <a:ln w="9525" cap="flat" cmpd="sng">
              <a:solidFill>
                <a:schemeClr val="dk2"/>
              </a:solidFill>
              <a:prstDash val="solid"/>
              <a:round/>
              <a:headEnd type="none" w="med" len="med"/>
              <a:tailEnd type="none" w="med" len="med"/>
            </a:ln>
          </p:spPr>
        </p:cxnSp>
        <p:grpSp>
          <p:nvGrpSpPr>
            <p:cNvPr id="1435" name="Google Shape;1435;p35"/>
            <p:cNvGrpSpPr/>
            <p:nvPr/>
          </p:nvGrpSpPr>
          <p:grpSpPr>
            <a:xfrm>
              <a:off x="4899464" y="3242811"/>
              <a:ext cx="134070" cy="134070"/>
              <a:chOff x="8382514" y="1084976"/>
              <a:chExt cx="265800" cy="265800"/>
            </a:xfrm>
          </p:grpSpPr>
          <p:sp>
            <p:nvSpPr>
              <p:cNvPr id="1436" name="Google Shape;1436;p35"/>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sp>
            <p:nvSpPr>
              <p:cNvPr id="1437" name="Google Shape;1437;p35"/>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grpSp>
      </p:grpSp>
      <p:grpSp>
        <p:nvGrpSpPr>
          <p:cNvPr id="1438" name="Google Shape;1438;p35"/>
          <p:cNvGrpSpPr/>
          <p:nvPr/>
        </p:nvGrpSpPr>
        <p:grpSpPr>
          <a:xfrm>
            <a:off x="8017432" y="-313900"/>
            <a:ext cx="134070" cy="1891362"/>
            <a:chOff x="8017432" y="-313900"/>
            <a:chExt cx="134070" cy="1891362"/>
          </a:xfrm>
        </p:grpSpPr>
        <p:sp>
          <p:nvSpPr>
            <p:cNvPr id="1439" name="Google Shape;1439;p35"/>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cxnSp>
          <p:nvCxnSpPr>
            <p:cNvPr id="1440" name="Google Shape;1440;p35"/>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5"/>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grpSp>
      <p:grpSp>
        <p:nvGrpSpPr>
          <p:cNvPr id="1442" name="Google Shape;1442;p35"/>
          <p:cNvGrpSpPr/>
          <p:nvPr/>
        </p:nvGrpSpPr>
        <p:grpSpPr>
          <a:xfrm>
            <a:off x="6309526" y="957475"/>
            <a:ext cx="3504715" cy="5119205"/>
            <a:chOff x="6309526" y="836950"/>
            <a:chExt cx="3504715" cy="5119205"/>
          </a:xfrm>
        </p:grpSpPr>
        <p:sp>
          <p:nvSpPr>
            <p:cNvPr id="1443" name="Google Shape;1443;p35"/>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grpSp>
          <p:nvGrpSpPr>
            <p:cNvPr id="1444" name="Google Shape;1444;p35"/>
            <p:cNvGrpSpPr/>
            <p:nvPr/>
          </p:nvGrpSpPr>
          <p:grpSpPr>
            <a:xfrm>
              <a:off x="7728436" y="3524084"/>
              <a:ext cx="134004" cy="134004"/>
              <a:chOff x="8356813" y="1074288"/>
              <a:chExt cx="351900" cy="351900"/>
            </a:xfrm>
          </p:grpSpPr>
          <p:sp>
            <p:nvSpPr>
              <p:cNvPr id="1445" name="Google Shape;1445;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sp>
            <p:nvSpPr>
              <p:cNvPr id="1446" name="Google Shape;1446;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grpSp>
        <p:grpSp>
          <p:nvGrpSpPr>
            <p:cNvPr id="1447" name="Google Shape;1447;p35"/>
            <p:cNvGrpSpPr/>
            <p:nvPr/>
          </p:nvGrpSpPr>
          <p:grpSpPr>
            <a:xfrm>
              <a:off x="7344361" y="3150259"/>
              <a:ext cx="134004" cy="134004"/>
              <a:chOff x="8356813" y="1074288"/>
              <a:chExt cx="351900" cy="351900"/>
            </a:xfrm>
          </p:grpSpPr>
          <p:sp>
            <p:nvSpPr>
              <p:cNvPr id="1448" name="Google Shape;1448;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sp>
            <p:nvSpPr>
              <p:cNvPr id="1449" name="Google Shape;1449;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grpSp>
        <p:grpSp>
          <p:nvGrpSpPr>
            <p:cNvPr id="1450" name="Google Shape;1450;p35"/>
            <p:cNvGrpSpPr/>
            <p:nvPr/>
          </p:nvGrpSpPr>
          <p:grpSpPr>
            <a:xfrm>
              <a:off x="8337811" y="2464059"/>
              <a:ext cx="134004" cy="134004"/>
              <a:chOff x="8356813" y="1074288"/>
              <a:chExt cx="351900" cy="351900"/>
            </a:xfrm>
          </p:grpSpPr>
          <p:sp>
            <p:nvSpPr>
              <p:cNvPr id="1451" name="Google Shape;1451;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sp>
            <p:nvSpPr>
              <p:cNvPr id="1452" name="Google Shape;1452;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grpSp>
        <p:sp>
          <p:nvSpPr>
            <p:cNvPr id="1453" name="Google Shape;1453;p35"/>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75BAEA4-06BF-8C53-A407-4DB1141E0B72}"/>
              </a:ext>
            </a:extLst>
          </p:cNvPr>
          <p:cNvSpPr>
            <a:spLocks noGrp="1"/>
          </p:cNvSpPr>
          <p:nvPr>
            <p:ph type="subTitle" idx="1"/>
          </p:nvPr>
        </p:nvSpPr>
        <p:spPr/>
        <p:txBody>
          <a:bodyPr/>
          <a:lstStyle/>
          <a:p>
            <a:pPr marL="139700" indent="0">
              <a:buNone/>
            </a:pPr>
            <a:r>
              <a:rPr lang="en-SG" noProof="0" dirty="0"/>
              <a:t>PaddleX development toolkit by </a:t>
            </a:r>
            <a:r>
              <a:rPr lang="en-SG" noProof="0" dirty="0" err="1"/>
              <a:t>PaddlePaddle</a:t>
            </a:r>
            <a:r>
              <a:rPr lang="en-SG" noProof="0" dirty="0"/>
              <a:t> (Baidu's open-source AI platform)</a:t>
            </a:r>
          </a:p>
        </p:txBody>
      </p:sp>
      <p:sp>
        <p:nvSpPr>
          <p:cNvPr id="3" name="Title 2">
            <a:extLst>
              <a:ext uri="{FF2B5EF4-FFF2-40B4-BE49-F238E27FC236}">
                <a16:creationId xmlns:a16="http://schemas.microsoft.com/office/drawing/2014/main" id="{642BF2FB-964A-8E4D-D12D-E1FAF867E6CF}"/>
              </a:ext>
            </a:extLst>
          </p:cNvPr>
          <p:cNvSpPr>
            <a:spLocks noGrp="1"/>
          </p:cNvSpPr>
          <p:nvPr>
            <p:ph type="title"/>
          </p:nvPr>
        </p:nvSpPr>
        <p:spPr/>
        <p:txBody>
          <a:bodyPr/>
          <a:lstStyle/>
          <a:p>
            <a:r>
              <a:rPr lang="en-SG" noProof="0" dirty="0"/>
              <a:t>Implementation</a:t>
            </a:r>
          </a:p>
        </p:txBody>
      </p:sp>
      <p:pic>
        <p:nvPicPr>
          <p:cNvPr id="4098" name="Picture 2">
            <a:extLst>
              <a:ext uri="{FF2B5EF4-FFF2-40B4-BE49-F238E27FC236}">
                <a16:creationId xmlns:a16="http://schemas.microsoft.com/office/drawing/2014/main" id="{FFC1C6A7-5CF3-EBFF-6F54-08C398A9D2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2581" y="1624519"/>
            <a:ext cx="4411980" cy="120563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248C10F3-CCBC-46FC-0420-AA43421BB37A}"/>
              </a:ext>
            </a:extLst>
          </p:cNvPr>
          <p:cNvCxnSpPr>
            <a:cxnSpLocks/>
            <a:stCxn id="4098" idx="2"/>
            <a:endCxn id="10" idx="0"/>
          </p:cNvCxnSpPr>
          <p:nvPr/>
        </p:nvCxnSpPr>
        <p:spPr>
          <a:xfrm flipH="1">
            <a:off x="2873674" y="2830154"/>
            <a:ext cx="924897" cy="6107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CD7E9C5-7127-D06A-3F52-17D71E1D5D55}"/>
              </a:ext>
            </a:extLst>
          </p:cNvPr>
          <p:cNvCxnSpPr>
            <a:cxnSpLocks/>
            <a:stCxn id="4098" idx="2"/>
            <a:endCxn id="11" idx="0"/>
          </p:cNvCxnSpPr>
          <p:nvPr/>
        </p:nvCxnSpPr>
        <p:spPr>
          <a:xfrm>
            <a:off x="3798571" y="2830154"/>
            <a:ext cx="905220" cy="6107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847CDDFB-9181-B11B-F73F-0281EA0BE35F}"/>
              </a:ext>
            </a:extLst>
          </p:cNvPr>
          <p:cNvSpPr txBox="1"/>
          <p:nvPr/>
        </p:nvSpPr>
        <p:spPr>
          <a:xfrm>
            <a:off x="2146552" y="3440868"/>
            <a:ext cx="1454244" cy="369332"/>
          </a:xfrm>
          <a:prstGeom prst="rect">
            <a:avLst/>
          </a:prstGeom>
          <a:noFill/>
        </p:spPr>
        <p:txBody>
          <a:bodyPr wrap="none" rtlCol="0">
            <a:spAutoFit/>
          </a:bodyPr>
          <a:lstStyle/>
          <a:p>
            <a:r>
              <a:rPr lang="en-SG" sz="1800" b="1" noProof="0" dirty="0"/>
              <a:t>PaddleOCR</a:t>
            </a:r>
            <a:endParaRPr lang="en-SG" b="1" noProof="0" dirty="0"/>
          </a:p>
        </p:txBody>
      </p:sp>
      <p:sp>
        <p:nvSpPr>
          <p:cNvPr id="11" name="TextBox 10">
            <a:extLst>
              <a:ext uri="{FF2B5EF4-FFF2-40B4-BE49-F238E27FC236}">
                <a16:creationId xmlns:a16="http://schemas.microsoft.com/office/drawing/2014/main" id="{B42EA1E6-7ADE-C82F-FD51-BA58E17C51B5}"/>
              </a:ext>
            </a:extLst>
          </p:cNvPr>
          <p:cNvSpPr txBox="1"/>
          <p:nvPr/>
        </p:nvSpPr>
        <p:spPr>
          <a:xfrm>
            <a:off x="3707364" y="3440868"/>
            <a:ext cx="1992853" cy="369332"/>
          </a:xfrm>
          <a:prstGeom prst="rect">
            <a:avLst/>
          </a:prstGeom>
          <a:noFill/>
        </p:spPr>
        <p:txBody>
          <a:bodyPr wrap="none" rtlCol="0">
            <a:spAutoFit/>
          </a:bodyPr>
          <a:lstStyle/>
          <a:p>
            <a:r>
              <a:rPr lang="en-SG" sz="1800" b="1" noProof="0" dirty="0"/>
              <a:t>PaddleDetection</a:t>
            </a:r>
            <a:endParaRPr lang="en-SG" b="1" noProof="0" dirty="0"/>
          </a:p>
        </p:txBody>
      </p:sp>
    </p:spTree>
    <p:extLst>
      <p:ext uri="{BB962C8B-B14F-4D97-AF65-F5344CB8AC3E}">
        <p14:creationId xmlns:p14="http://schemas.microsoft.com/office/powerpoint/2010/main" val="2854025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A8ACEE-2E9A-2D53-F003-4127A5CE5A8F}"/>
              </a:ext>
            </a:extLst>
          </p:cNvPr>
          <p:cNvSpPr>
            <a:spLocks noGrp="1"/>
          </p:cNvSpPr>
          <p:nvPr>
            <p:ph type="title"/>
          </p:nvPr>
        </p:nvSpPr>
        <p:spPr/>
        <p:txBody>
          <a:bodyPr/>
          <a:lstStyle/>
          <a:p>
            <a:r>
              <a:rPr lang="en-SG" noProof="0" dirty="0"/>
              <a:t>NewsVision Pipeline</a:t>
            </a:r>
          </a:p>
        </p:txBody>
      </p:sp>
      <p:grpSp>
        <p:nvGrpSpPr>
          <p:cNvPr id="7" name="Group 6">
            <a:extLst>
              <a:ext uri="{FF2B5EF4-FFF2-40B4-BE49-F238E27FC236}">
                <a16:creationId xmlns:a16="http://schemas.microsoft.com/office/drawing/2014/main" id="{74FD03E5-5A62-F91E-EDE0-379674FB04B3}"/>
              </a:ext>
            </a:extLst>
          </p:cNvPr>
          <p:cNvGrpSpPr/>
          <p:nvPr/>
        </p:nvGrpSpPr>
        <p:grpSpPr>
          <a:xfrm>
            <a:off x="594514" y="2033388"/>
            <a:ext cx="8275012" cy="2833251"/>
            <a:chOff x="533554" y="1235519"/>
            <a:chExt cx="8275012" cy="2833251"/>
          </a:xfrm>
        </p:grpSpPr>
        <p:pic>
          <p:nvPicPr>
            <p:cNvPr id="4" name="Picture 1">
              <a:extLst>
                <a:ext uri="{FF2B5EF4-FFF2-40B4-BE49-F238E27FC236}">
                  <a16:creationId xmlns:a16="http://schemas.microsoft.com/office/drawing/2014/main" id="{1E8EACC2-34BA-23D4-2B17-C7940964D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54" y="1420185"/>
              <a:ext cx="8275012" cy="2648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362B2474-1CCD-E0E4-54DB-D898681B243C}"/>
                </a:ext>
              </a:extLst>
            </p:cNvPr>
            <p:cNvSpPr txBox="1"/>
            <p:nvPr/>
          </p:nvSpPr>
          <p:spPr>
            <a:xfrm>
              <a:off x="5102075" y="1235519"/>
              <a:ext cx="1992853" cy="369332"/>
            </a:xfrm>
            <a:prstGeom prst="rect">
              <a:avLst/>
            </a:prstGeom>
            <a:noFill/>
          </p:spPr>
          <p:txBody>
            <a:bodyPr wrap="none" rtlCol="0">
              <a:spAutoFit/>
            </a:bodyPr>
            <a:lstStyle/>
            <a:p>
              <a:r>
                <a:rPr lang="en-SG" sz="1800" b="1" noProof="0" dirty="0"/>
                <a:t>PaddleDetection</a:t>
              </a:r>
              <a:endParaRPr lang="en-SG" b="1" noProof="0" dirty="0"/>
            </a:p>
          </p:txBody>
        </p:sp>
        <p:sp>
          <p:nvSpPr>
            <p:cNvPr id="6" name="TextBox 5">
              <a:extLst>
                <a:ext uri="{FF2B5EF4-FFF2-40B4-BE49-F238E27FC236}">
                  <a16:creationId xmlns:a16="http://schemas.microsoft.com/office/drawing/2014/main" id="{79768011-FD27-236C-C46D-25C16DED68DB}"/>
                </a:ext>
              </a:extLst>
            </p:cNvPr>
            <p:cNvSpPr txBox="1"/>
            <p:nvPr/>
          </p:nvSpPr>
          <p:spPr>
            <a:xfrm>
              <a:off x="1102612" y="3632760"/>
              <a:ext cx="1454244" cy="369332"/>
            </a:xfrm>
            <a:prstGeom prst="rect">
              <a:avLst/>
            </a:prstGeom>
            <a:noFill/>
          </p:spPr>
          <p:txBody>
            <a:bodyPr wrap="none" rtlCol="0">
              <a:spAutoFit/>
            </a:bodyPr>
            <a:lstStyle/>
            <a:p>
              <a:r>
                <a:rPr lang="en-SG" sz="1800" b="1" noProof="0" dirty="0"/>
                <a:t>PaddleOCR</a:t>
              </a:r>
              <a:endParaRPr lang="en-SG" b="1" noProof="0" dirty="0"/>
            </a:p>
          </p:txBody>
        </p:sp>
      </p:grpSp>
      <p:sp>
        <p:nvSpPr>
          <p:cNvPr id="8" name="TextBox 7">
            <a:extLst>
              <a:ext uri="{FF2B5EF4-FFF2-40B4-BE49-F238E27FC236}">
                <a16:creationId xmlns:a16="http://schemas.microsoft.com/office/drawing/2014/main" id="{D39CCF18-6017-85EF-FDD4-17C8244C2B6A}"/>
              </a:ext>
            </a:extLst>
          </p:cNvPr>
          <p:cNvSpPr txBox="1"/>
          <p:nvPr/>
        </p:nvSpPr>
        <p:spPr>
          <a:xfrm>
            <a:off x="899160" y="1202391"/>
            <a:ext cx="2089033" cy="646331"/>
          </a:xfrm>
          <a:prstGeom prst="rect">
            <a:avLst/>
          </a:prstGeom>
          <a:noFill/>
        </p:spPr>
        <p:txBody>
          <a:bodyPr wrap="none" rtlCol="0">
            <a:spAutoFit/>
          </a:bodyPr>
          <a:lstStyle/>
          <a:p>
            <a:pPr marL="285750" indent="-285750">
              <a:buFontTx/>
              <a:buChar char="-"/>
            </a:pPr>
            <a:r>
              <a:rPr lang="en-SG" sz="1800" noProof="0" dirty="0"/>
              <a:t>Modular Design</a:t>
            </a:r>
          </a:p>
          <a:p>
            <a:pPr marL="285750" indent="-285750">
              <a:buFontTx/>
              <a:buChar char="-"/>
            </a:pPr>
            <a:r>
              <a:rPr lang="en-SG" sz="1800" noProof="0" dirty="0"/>
              <a:t>Local / Offline</a:t>
            </a:r>
          </a:p>
        </p:txBody>
      </p:sp>
    </p:spTree>
    <p:extLst>
      <p:ext uri="{BB962C8B-B14F-4D97-AF65-F5344CB8AC3E}">
        <p14:creationId xmlns:p14="http://schemas.microsoft.com/office/powerpoint/2010/main" val="1913545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A74D0DF-F47E-DACB-AEEF-B3CE928DE512}"/>
              </a:ext>
            </a:extLst>
          </p:cNvPr>
          <p:cNvSpPr>
            <a:spLocks noGrp="1"/>
          </p:cNvSpPr>
          <p:nvPr>
            <p:ph type="subTitle" idx="1"/>
          </p:nvPr>
        </p:nvSpPr>
        <p:spPr>
          <a:xfrm>
            <a:off x="713225" y="1160775"/>
            <a:ext cx="2997715" cy="3455700"/>
          </a:xfrm>
        </p:spPr>
        <p:txBody>
          <a:bodyPr/>
          <a:lstStyle/>
          <a:p>
            <a:pPr marL="425450" indent="-285750">
              <a:buFontTx/>
              <a:buChar char="-"/>
            </a:pPr>
            <a:r>
              <a:rPr lang="en-SG" sz="1600" dirty="0"/>
              <a:t>10 Classes: </a:t>
            </a:r>
          </a:p>
          <a:p>
            <a:pPr marL="882650" lvl="1" indent="-285750">
              <a:buFontTx/>
              <a:buChar char="-"/>
            </a:pPr>
            <a:r>
              <a:rPr lang="en-SG" sz="1600" dirty="0"/>
              <a:t>Headline, </a:t>
            </a:r>
          </a:p>
          <a:p>
            <a:pPr marL="882650" lvl="1" indent="-285750">
              <a:buFontTx/>
              <a:buChar char="-"/>
            </a:pPr>
            <a:r>
              <a:rPr lang="en-SG" sz="1600" dirty="0"/>
              <a:t>Author, </a:t>
            </a:r>
          </a:p>
          <a:p>
            <a:pPr marL="882650" lvl="1" indent="-285750">
              <a:buFontTx/>
              <a:buChar char="-"/>
            </a:pPr>
            <a:r>
              <a:rPr lang="en-SG" sz="1600" dirty="0"/>
              <a:t>Sub-header, </a:t>
            </a:r>
          </a:p>
          <a:p>
            <a:pPr marL="882650" lvl="1" indent="-285750">
              <a:buFontTx/>
              <a:buChar char="-"/>
            </a:pPr>
            <a:r>
              <a:rPr lang="en-SG" sz="1600" dirty="0"/>
              <a:t>Content Blocks, </a:t>
            </a:r>
          </a:p>
          <a:p>
            <a:pPr marL="882650" lvl="1" indent="-285750">
              <a:buFontTx/>
              <a:buChar char="-"/>
            </a:pPr>
            <a:r>
              <a:rPr lang="en-SG" sz="1600" dirty="0"/>
              <a:t>Image, </a:t>
            </a:r>
          </a:p>
          <a:p>
            <a:pPr marL="882650" lvl="1" indent="-285750">
              <a:buFontTx/>
              <a:buChar char="-"/>
            </a:pPr>
            <a:r>
              <a:rPr lang="en-SG" sz="1600" dirty="0"/>
              <a:t>Caption, </a:t>
            </a:r>
          </a:p>
          <a:p>
            <a:pPr marL="882650" lvl="1" indent="-285750">
              <a:buFontTx/>
              <a:buChar char="-"/>
            </a:pPr>
            <a:r>
              <a:rPr lang="en-SG" sz="1600" dirty="0"/>
              <a:t>Pre-Content, </a:t>
            </a:r>
          </a:p>
          <a:p>
            <a:pPr marL="882650" lvl="1" indent="-285750">
              <a:buFontTx/>
              <a:buChar char="-"/>
            </a:pPr>
            <a:r>
              <a:rPr lang="en-SG" sz="1600" dirty="0"/>
              <a:t>Secondary Title</a:t>
            </a:r>
          </a:p>
          <a:p>
            <a:pPr marL="882650" lvl="1" indent="-285750">
              <a:buFontTx/>
              <a:buChar char="-"/>
            </a:pPr>
            <a:r>
              <a:rPr lang="en-SG" sz="1600" dirty="0"/>
              <a:t>Secondary Content</a:t>
            </a:r>
          </a:p>
          <a:p>
            <a:pPr marL="882650" lvl="1" indent="-285750">
              <a:buFontTx/>
              <a:buChar char="-"/>
            </a:pPr>
            <a:r>
              <a:rPr lang="en-SG" sz="1600" dirty="0"/>
              <a:t>Miscellaneous </a:t>
            </a:r>
          </a:p>
        </p:txBody>
      </p:sp>
      <p:sp>
        <p:nvSpPr>
          <p:cNvPr id="3" name="Title 2">
            <a:extLst>
              <a:ext uri="{FF2B5EF4-FFF2-40B4-BE49-F238E27FC236}">
                <a16:creationId xmlns:a16="http://schemas.microsoft.com/office/drawing/2014/main" id="{FC03F16D-5359-8D87-4B66-A1506AA2F096}"/>
              </a:ext>
            </a:extLst>
          </p:cNvPr>
          <p:cNvSpPr>
            <a:spLocks noGrp="1"/>
          </p:cNvSpPr>
          <p:nvPr>
            <p:ph type="title"/>
          </p:nvPr>
        </p:nvSpPr>
        <p:spPr/>
        <p:txBody>
          <a:bodyPr/>
          <a:lstStyle/>
          <a:p>
            <a:r>
              <a:rPr lang="en-SG" sz="2400" dirty="0"/>
              <a:t>Layout Analysis &amp; Image Segmentation </a:t>
            </a:r>
          </a:p>
        </p:txBody>
      </p:sp>
      <p:pic>
        <p:nvPicPr>
          <p:cNvPr id="5" name="Picture 4">
            <a:extLst>
              <a:ext uri="{FF2B5EF4-FFF2-40B4-BE49-F238E27FC236}">
                <a16:creationId xmlns:a16="http://schemas.microsoft.com/office/drawing/2014/main" id="{32D6A05A-299F-7CB8-BFBF-CDCDB269BBB8}"/>
              </a:ext>
            </a:extLst>
          </p:cNvPr>
          <p:cNvPicPr>
            <a:picLocks noChangeAspect="1"/>
          </p:cNvPicPr>
          <p:nvPr/>
        </p:nvPicPr>
        <p:blipFill>
          <a:blip r:embed="rId3"/>
          <a:stretch>
            <a:fillRect/>
          </a:stretch>
        </p:blipFill>
        <p:spPr>
          <a:xfrm>
            <a:off x="3809662" y="966810"/>
            <a:ext cx="5334338" cy="4176690"/>
          </a:xfrm>
          <a:prstGeom prst="rect">
            <a:avLst/>
          </a:prstGeom>
        </p:spPr>
      </p:pic>
    </p:spTree>
    <p:extLst>
      <p:ext uri="{BB962C8B-B14F-4D97-AF65-F5344CB8AC3E}">
        <p14:creationId xmlns:p14="http://schemas.microsoft.com/office/powerpoint/2010/main" val="857434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A515EDD-A02D-2BF1-9424-D32AD4F7CC38}"/>
              </a:ext>
            </a:extLst>
          </p:cNvPr>
          <p:cNvSpPr>
            <a:spLocks noGrp="1"/>
          </p:cNvSpPr>
          <p:nvPr>
            <p:ph type="subTitle" idx="1"/>
          </p:nvPr>
        </p:nvSpPr>
        <p:spPr/>
        <p:txBody>
          <a:bodyPr/>
          <a:lstStyle/>
          <a:p>
            <a:pPr marL="425450" indent="-285750">
              <a:lnSpc>
                <a:spcPct val="150000"/>
              </a:lnSpc>
              <a:buFontTx/>
              <a:buChar char="-"/>
            </a:pPr>
            <a:r>
              <a:rPr lang="en-SG" sz="1600" dirty="0"/>
              <a:t>Compared between Tesseract OCR, Easy OCR and Paddle OCR</a:t>
            </a:r>
          </a:p>
          <a:p>
            <a:pPr marL="425450" indent="-285750">
              <a:lnSpc>
                <a:spcPct val="150000"/>
              </a:lnSpc>
              <a:buFontTx/>
              <a:buChar char="-"/>
            </a:pPr>
            <a:r>
              <a:rPr lang="en-SG" sz="1600" dirty="0"/>
              <a:t>Selected Paddle OCR for its Benefits:</a:t>
            </a:r>
          </a:p>
          <a:p>
            <a:pPr marL="882650" lvl="1" indent="-285750">
              <a:lnSpc>
                <a:spcPct val="150000"/>
              </a:lnSpc>
              <a:buFontTx/>
              <a:buChar char="-"/>
            </a:pPr>
            <a:r>
              <a:rPr lang="en-SG" sz="1600" dirty="0"/>
              <a:t>Best Accuracy for Chinese language</a:t>
            </a:r>
          </a:p>
          <a:p>
            <a:pPr marL="882650" lvl="1" indent="-285750">
              <a:lnSpc>
                <a:spcPct val="150000"/>
              </a:lnSpc>
              <a:buFontTx/>
              <a:buChar char="-"/>
            </a:pPr>
            <a:r>
              <a:rPr lang="en-SG" sz="1600" dirty="0"/>
              <a:t>Able to detect Chinese Punctuations</a:t>
            </a:r>
          </a:p>
          <a:p>
            <a:pPr marL="882650" lvl="1" indent="-285750">
              <a:lnSpc>
                <a:spcPct val="150000"/>
              </a:lnSpc>
              <a:buFontTx/>
              <a:buChar char="-"/>
            </a:pPr>
            <a:r>
              <a:rPr lang="en-SG" sz="1600" dirty="0"/>
              <a:t>Doesn’t print indentations</a:t>
            </a:r>
          </a:p>
          <a:p>
            <a:pPr marL="882650" lvl="1" indent="-285750">
              <a:lnSpc>
                <a:spcPct val="150000"/>
              </a:lnSpc>
              <a:buFontTx/>
              <a:buChar char="-"/>
            </a:pPr>
            <a:r>
              <a:rPr lang="en-SG" sz="1600" dirty="0"/>
              <a:t>Easy compatibility with PaddleX development suite</a:t>
            </a:r>
          </a:p>
        </p:txBody>
      </p:sp>
      <p:sp>
        <p:nvSpPr>
          <p:cNvPr id="3" name="Title 2">
            <a:extLst>
              <a:ext uri="{FF2B5EF4-FFF2-40B4-BE49-F238E27FC236}">
                <a16:creationId xmlns:a16="http://schemas.microsoft.com/office/drawing/2014/main" id="{53352927-39EC-B7AD-9342-F06075738E6A}"/>
              </a:ext>
            </a:extLst>
          </p:cNvPr>
          <p:cNvSpPr>
            <a:spLocks noGrp="1"/>
          </p:cNvSpPr>
          <p:nvPr>
            <p:ph type="title"/>
          </p:nvPr>
        </p:nvSpPr>
        <p:spPr/>
        <p:txBody>
          <a:bodyPr/>
          <a:lstStyle/>
          <a:p>
            <a:r>
              <a:rPr lang="en-SG" dirty="0"/>
              <a:t>OCR Engine</a:t>
            </a:r>
          </a:p>
        </p:txBody>
      </p:sp>
    </p:spTree>
    <p:extLst>
      <p:ext uri="{BB962C8B-B14F-4D97-AF65-F5344CB8AC3E}">
        <p14:creationId xmlns:p14="http://schemas.microsoft.com/office/powerpoint/2010/main" val="1676318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4C0062-39E9-9048-06FA-95EA52FA5FD9}"/>
              </a:ext>
            </a:extLst>
          </p:cNvPr>
          <p:cNvSpPr>
            <a:spLocks noGrp="1"/>
          </p:cNvSpPr>
          <p:nvPr>
            <p:ph type="title"/>
          </p:nvPr>
        </p:nvSpPr>
        <p:spPr/>
        <p:txBody>
          <a:bodyPr/>
          <a:lstStyle/>
          <a:p>
            <a:r>
              <a:rPr lang="en-SG" dirty="0"/>
              <a:t>Layout Recovery Problem</a:t>
            </a:r>
          </a:p>
        </p:txBody>
      </p:sp>
      <p:sp>
        <p:nvSpPr>
          <p:cNvPr id="4" name="Rectangle 3">
            <a:extLst>
              <a:ext uri="{FF2B5EF4-FFF2-40B4-BE49-F238E27FC236}">
                <a16:creationId xmlns:a16="http://schemas.microsoft.com/office/drawing/2014/main" id="{53F7FE74-AF61-71B1-59AC-663344BC2108}"/>
              </a:ext>
            </a:extLst>
          </p:cNvPr>
          <p:cNvSpPr/>
          <p:nvPr/>
        </p:nvSpPr>
        <p:spPr>
          <a:xfrm>
            <a:off x="2392680" y="2260889"/>
            <a:ext cx="975360" cy="66294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a:t>1</a:t>
            </a:r>
          </a:p>
        </p:txBody>
      </p:sp>
      <p:sp>
        <p:nvSpPr>
          <p:cNvPr id="7" name="Rectangle 6">
            <a:extLst>
              <a:ext uri="{FF2B5EF4-FFF2-40B4-BE49-F238E27FC236}">
                <a16:creationId xmlns:a16="http://schemas.microsoft.com/office/drawing/2014/main" id="{1B0EBFF0-6E38-4CB7-9EFC-18442C52ACC5}"/>
              </a:ext>
            </a:extLst>
          </p:cNvPr>
          <p:cNvSpPr/>
          <p:nvPr/>
        </p:nvSpPr>
        <p:spPr>
          <a:xfrm>
            <a:off x="1668781" y="3045294"/>
            <a:ext cx="1798319" cy="66294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a:t>2</a:t>
            </a:r>
          </a:p>
        </p:txBody>
      </p:sp>
      <p:sp>
        <p:nvSpPr>
          <p:cNvPr id="8" name="Rectangle 7">
            <a:extLst>
              <a:ext uri="{FF2B5EF4-FFF2-40B4-BE49-F238E27FC236}">
                <a16:creationId xmlns:a16="http://schemas.microsoft.com/office/drawing/2014/main" id="{7ED02BCA-12CF-8029-4043-041D971A0707}"/>
              </a:ext>
            </a:extLst>
          </p:cNvPr>
          <p:cNvSpPr/>
          <p:nvPr/>
        </p:nvSpPr>
        <p:spPr>
          <a:xfrm>
            <a:off x="4472940" y="2260889"/>
            <a:ext cx="975360" cy="66294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a:t>3</a:t>
            </a:r>
          </a:p>
        </p:txBody>
      </p:sp>
      <p:sp>
        <p:nvSpPr>
          <p:cNvPr id="9" name="Rectangle 8">
            <a:extLst>
              <a:ext uri="{FF2B5EF4-FFF2-40B4-BE49-F238E27FC236}">
                <a16:creationId xmlns:a16="http://schemas.microsoft.com/office/drawing/2014/main" id="{98A375B9-E065-C783-038B-98C1101A7375}"/>
              </a:ext>
            </a:extLst>
          </p:cNvPr>
          <p:cNvSpPr/>
          <p:nvPr/>
        </p:nvSpPr>
        <p:spPr>
          <a:xfrm>
            <a:off x="3680459" y="3045294"/>
            <a:ext cx="2103119" cy="66294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a:t>4</a:t>
            </a:r>
          </a:p>
        </p:txBody>
      </p:sp>
      <p:sp>
        <p:nvSpPr>
          <p:cNvPr id="10" name="TextBox 9">
            <a:extLst>
              <a:ext uri="{FF2B5EF4-FFF2-40B4-BE49-F238E27FC236}">
                <a16:creationId xmlns:a16="http://schemas.microsoft.com/office/drawing/2014/main" id="{58F6C708-BB50-F025-CC67-8E641310522A}"/>
              </a:ext>
            </a:extLst>
          </p:cNvPr>
          <p:cNvSpPr txBox="1"/>
          <p:nvPr/>
        </p:nvSpPr>
        <p:spPr>
          <a:xfrm>
            <a:off x="1042476" y="1397405"/>
            <a:ext cx="4095993" cy="369332"/>
          </a:xfrm>
          <a:prstGeom prst="rect">
            <a:avLst/>
          </a:prstGeom>
          <a:noFill/>
        </p:spPr>
        <p:txBody>
          <a:bodyPr wrap="none" rtlCol="0">
            <a:spAutoFit/>
          </a:bodyPr>
          <a:lstStyle/>
          <a:p>
            <a:r>
              <a:rPr lang="en-SG" sz="1800" b="1" dirty="0"/>
              <a:t>How to get Reading Order (1,2,3,4)?</a:t>
            </a:r>
          </a:p>
        </p:txBody>
      </p:sp>
      <p:cxnSp>
        <p:nvCxnSpPr>
          <p:cNvPr id="12" name="Straight Connector 11">
            <a:extLst>
              <a:ext uri="{FF2B5EF4-FFF2-40B4-BE49-F238E27FC236}">
                <a16:creationId xmlns:a16="http://schemas.microsoft.com/office/drawing/2014/main" id="{C1931C45-A537-D0CD-2399-9AF2AD52A995}"/>
              </a:ext>
            </a:extLst>
          </p:cNvPr>
          <p:cNvCxnSpPr>
            <a:cxnSpLocks/>
            <a:stCxn id="7" idx="2"/>
          </p:cNvCxnSpPr>
          <p:nvPr/>
        </p:nvCxnSpPr>
        <p:spPr>
          <a:xfrm flipH="1">
            <a:off x="2560320" y="3708234"/>
            <a:ext cx="7621" cy="46800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04885A-A08D-FEE7-4BEB-2C448152E321}"/>
              </a:ext>
            </a:extLst>
          </p:cNvPr>
          <p:cNvCxnSpPr>
            <a:cxnSpLocks/>
            <a:stCxn id="4" idx="2"/>
          </p:cNvCxnSpPr>
          <p:nvPr/>
        </p:nvCxnSpPr>
        <p:spPr>
          <a:xfrm flipH="1">
            <a:off x="2876550" y="2923829"/>
            <a:ext cx="3810" cy="1252405"/>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4DAB4E-931D-388E-173F-FB384379AF14}"/>
              </a:ext>
            </a:extLst>
          </p:cNvPr>
          <p:cNvCxnSpPr>
            <a:cxnSpLocks/>
            <a:stCxn id="8" idx="2"/>
          </p:cNvCxnSpPr>
          <p:nvPr/>
        </p:nvCxnSpPr>
        <p:spPr>
          <a:xfrm>
            <a:off x="4960620" y="2923829"/>
            <a:ext cx="7621" cy="125240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C6873BC-8E83-C8AF-0884-DE3DBC2E6D29}"/>
              </a:ext>
            </a:extLst>
          </p:cNvPr>
          <p:cNvCxnSpPr>
            <a:cxnSpLocks/>
            <a:stCxn id="9" idx="2"/>
          </p:cNvCxnSpPr>
          <p:nvPr/>
        </p:nvCxnSpPr>
        <p:spPr>
          <a:xfrm>
            <a:off x="4732019" y="3708234"/>
            <a:ext cx="0" cy="467999"/>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677897C-318C-FE7F-A35F-5670BE89C103}"/>
              </a:ext>
            </a:extLst>
          </p:cNvPr>
          <p:cNvSpPr txBox="1"/>
          <p:nvPr/>
        </p:nvSpPr>
        <p:spPr>
          <a:xfrm>
            <a:off x="2232660" y="4176233"/>
            <a:ext cx="3230880" cy="307777"/>
          </a:xfrm>
          <a:prstGeom prst="rect">
            <a:avLst/>
          </a:prstGeom>
          <a:noFill/>
        </p:spPr>
        <p:txBody>
          <a:bodyPr wrap="square" rtlCol="0">
            <a:spAutoFit/>
          </a:bodyPr>
          <a:lstStyle/>
          <a:p>
            <a:r>
              <a:rPr lang="en-SG" dirty="0"/>
              <a:t>    2,   1, 	        	          4,   3</a:t>
            </a:r>
          </a:p>
        </p:txBody>
      </p:sp>
    </p:spTree>
    <p:extLst>
      <p:ext uri="{BB962C8B-B14F-4D97-AF65-F5344CB8AC3E}">
        <p14:creationId xmlns:p14="http://schemas.microsoft.com/office/powerpoint/2010/main" val="4243383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7B30485-CB99-EBB7-359A-A35578C756F0}"/>
              </a:ext>
            </a:extLst>
          </p:cNvPr>
          <p:cNvSpPr>
            <a:spLocks noGrp="1"/>
          </p:cNvSpPr>
          <p:nvPr>
            <p:ph type="subTitle" idx="1"/>
          </p:nvPr>
        </p:nvSpPr>
        <p:spPr>
          <a:xfrm>
            <a:off x="327661" y="1220801"/>
            <a:ext cx="5367535" cy="3455700"/>
          </a:xfrm>
        </p:spPr>
        <p:txBody>
          <a:bodyPr/>
          <a:lstStyle/>
          <a:p>
            <a:pPr>
              <a:lnSpc>
                <a:spcPct val="150000"/>
              </a:lnSpc>
            </a:pPr>
            <a:r>
              <a:rPr lang="en-SG" sz="1600" dirty="0"/>
              <a:t>Group boxes within the same column</a:t>
            </a:r>
          </a:p>
          <a:p>
            <a:pPr lvl="1">
              <a:lnSpc>
                <a:spcPct val="150000"/>
              </a:lnSpc>
            </a:pPr>
            <a:r>
              <a:rPr lang="en-SG" sz="1600" dirty="0"/>
              <a:t>Centre lands within Group Boundaries</a:t>
            </a:r>
          </a:p>
          <a:p>
            <a:pPr lvl="1">
              <a:lnSpc>
                <a:spcPct val="150000"/>
              </a:lnSpc>
            </a:pPr>
            <a:r>
              <a:rPr lang="en-SG" sz="1600" dirty="0"/>
              <a:t>Add Box into Group</a:t>
            </a:r>
          </a:p>
          <a:p>
            <a:pPr lvl="1">
              <a:lnSpc>
                <a:spcPct val="150000"/>
              </a:lnSpc>
            </a:pPr>
            <a:r>
              <a:rPr lang="en-SG" sz="1600" dirty="0"/>
              <a:t>Update Group Boundaries</a:t>
            </a:r>
          </a:p>
          <a:p>
            <a:pPr>
              <a:lnSpc>
                <a:spcPct val="150000"/>
              </a:lnSpc>
            </a:pPr>
            <a:r>
              <a:rPr lang="en-SG" sz="1600" dirty="0"/>
              <a:t>Sort Boxes by Verticality (Y-axis) within groups</a:t>
            </a:r>
          </a:p>
          <a:p>
            <a:pPr>
              <a:lnSpc>
                <a:spcPct val="150000"/>
              </a:lnSpc>
            </a:pPr>
            <a:r>
              <a:rPr lang="en-SG" sz="1600" dirty="0"/>
              <a:t>Sort Groups by Horizontality (X-Axis)</a:t>
            </a:r>
          </a:p>
        </p:txBody>
      </p:sp>
      <p:sp>
        <p:nvSpPr>
          <p:cNvPr id="3" name="Title 2">
            <a:extLst>
              <a:ext uri="{FF2B5EF4-FFF2-40B4-BE49-F238E27FC236}">
                <a16:creationId xmlns:a16="http://schemas.microsoft.com/office/drawing/2014/main" id="{05258E15-E547-0645-EBCC-D1701F8A8C67}"/>
              </a:ext>
            </a:extLst>
          </p:cNvPr>
          <p:cNvSpPr>
            <a:spLocks noGrp="1"/>
          </p:cNvSpPr>
          <p:nvPr>
            <p:ph type="title"/>
          </p:nvPr>
        </p:nvSpPr>
        <p:spPr/>
        <p:txBody>
          <a:bodyPr/>
          <a:lstStyle/>
          <a:p>
            <a:r>
              <a:rPr lang="en-SG" dirty="0"/>
              <a:t>Layout Recovery Solution</a:t>
            </a:r>
          </a:p>
        </p:txBody>
      </p:sp>
      <p:sp>
        <p:nvSpPr>
          <p:cNvPr id="4" name="Rectangle 3">
            <a:extLst>
              <a:ext uri="{FF2B5EF4-FFF2-40B4-BE49-F238E27FC236}">
                <a16:creationId xmlns:a16="http://schemas.microsoft.com/office/drawing/2014/main" id="{680E9406-DCCC-E82A-9747-A2C4AE0E6EC7}"/>
              </a:ext>
            </a:extLst>
          </p:cNvPr>
          <p:cNvSpPr/>
          <p:nvPr/>
        </p:nvSpPr>
        <p:spPr>
          <a:xfrm>
            <a:off x="7002780" y="1644774"/>
            <a:ext cx="1138437" cy="66294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a:t>1</a:t>
            </a:r>
          </a:p>
        </p:txBody>
      </p:sp>
      <p:sp>
        <p:nvSpPr>
          <p:cNvPr id="5" name="Rectangle 4">
            <a:extLst>
              <a:ext uri="{FF2B5EF4-FFF2-40B4-BE49-F238E27FC236}">
                <a16:creationId xmlns:a16="http://schemas.microsoft.com/office/drawing/2014/main" id="{9C2A68A8-5583-7466-223F-30A9B62B9557}"/>
              </a:ext>
            </a:extLst>
          </p:cNvPr>
          <p:cNvSpPr/>
          <p:nvPr/>
        </p:nvSpPr>
        <p:spPr>
          <a:xfrm>
            <a:off x="6472438" y="2489077"/>
            <a:ext cx="1798319" cy="66294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a:t>2</a:t>
            </a:r>
          </a:p>
        </p:txBody>
      </p:sp>
      <p:cxnSp>
        <p:nvCxnSpPr>
          <p:cNvPr id="13" name="Straight Connector 12">
            <a:extLst>
              <a:ext uri="{FF2B5EF4-FFF2-40B4-BE49-F238E27FC236}">
                <a16:creationId xmlns:a16="http://schemas.microsoft.com/office/drawing/2014/main" id="{1D71C7F1-06BB-0669-30E2-D160F70EC3A1}"/>
              </a:ext>
            </a:extLst>
          </p:cNvPr>
          <p:cNvCxnSpPr>
            <a:cxnSpLocks/>
          </p:cNvCxnSpPr>
          <p:nvPr/>
        </p:nvCxnSpPr>
        <p:spPr>
          <a:xfrm>
            <a:off x="7572774" y="2307714"/>
            <a:ext cx="0" cy="844303"/>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420E0DE-8311-3B59-FD37-0E267A0B7B57}"/>
              </a:ext>
            </a:extLst>
          </p:cNvPr>
          <p:cNvCxnSpPr>
            <a:cxnSpLocks/>
          </p:cNvCxnSpPr>
          <p:nvPr/>
        </p:nvCxnSpPr>
        <p:spPr>
          <a:xfrm>
            <a:off x="6487678" y="2489077"/>
            <a:ext cx="0" cy="662940"/>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C6D3FE-A0C9-D335-F27A-40A3C357B9BB}"/>
              </a:ext>
            </a:extLst>
          </p:cNvPr>
          <p:cNvCxnSpPr>
            <a:cxnSpLocks/>
          </p:cNvCxnSpPr>
          <p:nvPr/>
        </p:nvCxnSpPr>
        <p:spPr>
          <a:xfrm>
            <a:off x="8270757" y="2489077"/>
            <a:ext cx="0" cy="662940"/>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489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3E8A5F1-1A6F-87D7-6F82-000134DACDFA}"/>
              </a:ext>
            </a:extLst>
          </p:cNvPr>
          <p:cNvSpPr>
            <a:spLocks noGrp="1"/>
          </p:cNvSpPr>
          <p:nvPr>
            <p:ph type="subTitle" idx="1"/>
          </p:nvPr>
        </p:nvSpPr>
        <p:spPr>
          <a:xfrm>
            <a:off x="713225" y="1737359"/>
            <a:ext cx="4216915" cy="2879115"/>
          </a:xfrm>
        </p:spPr>
        <p:txBody>
          <a:bodyPr/>
          <a:lstStyle/>
          <a:p>
            <a:pPr marL="425450" indent="-285750">
              <a:buFontTx/>
              <a:buChar char="-"/>
            </a:pPr>
            <a:r>
              <a:rPr lang="en-SG" dirty="0"/>
              <a:t>Can be .txt file, word doc, csv or any other formats.</a:t>
            </a:r>
          </a:p>
          <a:p>
            <a:pPr marL="425450" indent="-285750">
              <a:buFontTx/>
              <a:buChar char="-"/>
            </a:pPr>
            <a:r>
              <a:rPr lang="en-SG" dirty="0"/>
              <a:t>Adjust based on user’s requirements.</a:t>
            </a:r>
          </a:p>
        </p:txBody>
      </p:sp>
      <p:sp>
        <p:nvSpPr>
          <p:cNvPr id="3" name="Title 2">
            <a:extLst>
              <a:ext uri="{FF2B5EF4-FFF2-40B4-BE49-F238E27FC236}">
                <a16:creationId xmlns:a16="http://schemas.microsoft.com/office/drawing/2014/main" id="{6F3B0542-972F-44C6-7526-2C9F4F1647F8}"/>
              </a:ext>
            </a:extLst>
          </p:cNvPr>
          <p:cNvSpPr>
            <a:spLocks noGrp="1"/>
          </p:cNvSpPr>
          <p:nvPr>
            <p:ph type="title"/>
          </p:nvPr>
        </p:nvSpPr>
        <p:spPr/>
        <p:txBody>
          <a:bodyPr/>
          <a:lstStyle/>
          <a:p>
            <a:r>
              <a:rPr lang="en-SG" dirty="0"/>
              <a:t>Post-Processing</a:t>
            </a:r>
            <a:br>
              <a:rPr lang="en-SG" dirty="0"/>
            </a:br>
            <a:r>
              <a:rPr lang="en-SG" dirty="0"/>
              <a:t>&amp; Output</a:t>
            </a:r>
          </a:p>
        </p:txBody>
      </p:sp>
      <p:pic>
        <p:nvPicPr>
          <p:cNvPr id="10242" name="Picture 1">
            <a:extLst>
              <a:ext uri="{FF2B5EF4-FFF2-40B4-BE49-F238E27FC236}">
                <a16:creationId xmlns:a16="http://schemas.microsoft.com/office/drawing/2014/main" id="{B80ED4DC-8C02-44E2-0F0C-BC92DCD58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5025" y="289560"/>
            <a:ext cx="2767577" cy="4742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653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2">
          <a:extLst>
            <a:ext uri="{FF2B5EF4-FFF2-40B4-BE49-F238E27FC236}">
              <a16:creationId xmlns:a16="http://schemas.microsoft.com/office/drawing/2014/main" id="{191FA9CF-11D1-4303-3702-E62CA7A87F5C}"/>
            </a:ext>
          </a:extLst>
        </p:cNvPr>
        <p:cNvGrpSpPr/>
        <p:nvPr/>
      </p:nvGrpSpPr>
      <p:grpSpPr>
        <a:xfrm>
          <a:off x="0" y="0"/>
          <a:ext cx="0" cy="0"/>
          <a:chOff x="0" y="0"/>
          <a:chExt cx="0" cy="0"/>
        </a:xfrm>
      </p:grpSpPr>
      <p:grpSp>
        <p:nvGrpSpPr>
          <p:cNvPr id="1485" name="Google Shape;1485;p38">
            <a:extLst>
              <a:ext uri="{FF2B5EF4-FFF2-40B4-BE49-F238E27FC236}">
                <a16:creationId xmlns:a16="http://schemas.microsoft.com/office/drawing/2014/main" id="{7049BAF7-DBC2-CC72-C311-395C006299C5}"/>
              </a:ext>
            </a:extLst>
          </p:cNvPr>
          <p:cNvGrpSpPr/>
          <p:nvPr/>
        </p:nvGrpSpPr>
        <p:grpSpPr>
          <a:xfrm>
            <a:off x="-374387" y="3354325"/>
            <a:ext cx="3922590" cy="2969900"/>
            <a:chOff x="-374387" y="3354325"/>
            <a:chExt cx="3922590" cy="2969900"/>
          </a:xfrm>
        </p:grpSpPr>
        <p:pic>
          <p:nvPicPr>
            <p:cNvPr id="1486" name="Google Shape;1486;p38">
              <a:extLst>
                <a:ext uri="{FF2B5EF4-FFF2-40B4-BE49-F238E27FC236}">
                  <a16:creationId xmlns:a16="http://schemas.microsoft.com/office/drawing/2014/main" id="{3B2B9286-DCB2-9139-8DF4-BCFD201314EC}"/>
                </a:ext>
              </a:extLst>
            </p:cNvPr>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7" name="Google Shape;1487;p38">
              <a:extLst>
                <a:ext uri="{FF2B5EF4-FFF2-40B4-BE49-F238E27FC236}">
                  <a16:creationId xmlns:a16="http://schemas.microsoft.com/office/drawing/2014/main" id="{E9A425BB-4593-1F98-FF7A-3067D0C550E4}"/>
                </a:ext>
              </a:extLst>
            </p:cNvPr>
            <p:cNvGrpSpPr/>
            <p:nvPr/>
          </p:nvGrpSpPr>
          <p:grpSpPr>
            <a:xfrm>
              <a:off x="1853583" y="4445557"/>
              <a:ext cx="1694620" cy="1360169"/>
              <a:chOff x="7945225" y="4302000"/>
              <a:chExt cx="904666" cy="726121"/>
            </a:xfrm>
          </p:grpSpPr>
          <p:sp>
            <p:nvSpPr>
              <p:cNvPr id="1488" name="Google Shape;1488;p38">
                <a:extLst>
                  <a:ext uri="{FF2B5EF4-FFF2-40B4-BE49-F238E27FC236}">
                    <a16:creationId xmlns:a16="http://schemas.microsoft.com/office/drawing/2014/main" id="{8280DAD7-A8A0-699B-ED74-F427F6395ADF}"/>
                  </a:ext>
                </a:extLst>
              </p:cNvPr>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8">
                <a:extLst>
                  <a:ext uri="{FF2B5EF4-FFF2-40B4-BE49-F238E27FC236}">
                    <a16:creationId xmlns:a16="http://schemas.microsoft.com/office/drawing/2014/main" id="{DE725DC9-4EB3-AF98-A609-A593FA44847B}"/>
                  </a:ext>
                </a:extLst>
              </p:cNvPr>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a:extLst>
                  <a:ext uri="{FF2B5EF4-FFF2-40B4-BE49-F238E27FC236}">
                    <a16:creationId xmlns:a16="http://schemas.microsoft.com/office/drawing/2014/main" id="{D2FBCF36-03D5-D52F-627D-9349ACCD0B42}"/>
                  </a:ext>
                </a:extLst>
              </p:cNvPr>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1" name="Google Shape;1491;p38">
            <a:extLst>
              <a:ext uri="{FF2B5EF4-FFF2-40B4-BE49-F238E27FC236}">
                <a16:creationId xmlns:a16="http://schemas.microsoft.com/office/drawing/2014/main" id="{B4F9A939-0265-DFC0-C718-E20EA14C08F3}"/>
              </a:ext>
            </a:extLst>
          </p:cNvPr>
          <p:cNvSpPr txBox="1">
            <a:spLocks noGrp="1"/>
          </p:cNvSpPr>
          <p:nvPr>
            <p:ph type="title"/>
          </p:nvPr>
        </p:nvSpPr>
        <p:spPr>
          <a:xfrm>
            <a:off x="719998" y="1539240"/>
            <a:ext cx="5612415" cy="138188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 Training</a:t>
            </a:r>
            <a:endParaRPr dirty="0"/>
          </a:p>
        </p:txBody>
      </p:sp>
      <p:grpSp>
        <p:nvGrpSpPr>
          <p:cNvPr id="1492" name="Google Shape;1492;p38">
            <a:extLst>
              <a:ext uri="{FF2B5EF4-FFF2-40B4-BE49-F238E27FC236}">
                <a16:creationId xmlns:a16="http://schemas.microsoft.com/office/drawing/2014/main" id="{A25096A7-7497-85A4-725E-81AB605A2ACC}"/>
              </a:ext>
            </a:extLst>
          </p:cNvPr>
          <p:cNvGrpSpPr/>
          <p:nvPr/>
        </p:nvGrpSpPr>
        <p:grpSpPr>
          <a:xfrm>
            <a:off x="6487513" y="-1301175"/>
            <a:ext cx="4268216" cy="6666030"/>
            <a:chOff x="6128138" y="-1301175"/>
            <a:chExt cx="4268216" cy="6666030"/>
          </a:xfrm>
        </p:grpSpPr>
        <p:sp>
          <p:nvSpPr>
            <p:cNvPr id="1493" name="Google Shape;1493;p38">
              <a:extLst>
                <a:ext uri="{FF2B5EF4-FFF2-40B4-BE49-F238E27FC236}">
                  <a16:creationId xmlns:a16="http://schemas.microsoft.com/office/drawing/2014/main" id="{209636BD-86F8-C530-72B6-21A688652B76}"/>
                </a:ext>
              </a:extLst>
            </p:cNvPr>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8">
              <a:extLst>
                <a:ext uri="{FF2B5EF4-FFF2-40B4-BE49-F238E27FC236}">
                  <a16:creationId xmlns:a16="http://schemas.microsoft.com/office/drawing/2014/main" id="{20FC4611-F4A8-986E-2BD8-84EEBFF3FA92}"/>
                </a:ext>
              </a:extLst>
            </p:cNvPr>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a:extLst>
                <a:ext uri="{FF2B5EF4-FFF2-40B4-BE49-F238E27FC236}">
                  <a16:creationId xmlns:a16="http://schemas.microsoft.com/office/drawing/2014/main" id="{52C33F6D-1493-2223-B8A5-31E97EC572F6}"/>
                </a:ext>
              </a:extLst>
            </p:cNvPr>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a:extLst>
                <a:ext uri="{FF2B5EF4-FFF2-40B4-BE49-F238E27FC236}">
                  <a16:creationId xmlns:a16="http://schemas.microsoft.com/office/drawing/2014/main" id="{E6A9AE26-6A4E-822A-9C05-B8A9BB67DBF4}"/>
                </a:ext>
              </a:extLst>
            </p:cNvPr>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a:extLst>
                <a:ext uri="{FF2B5EF4-FFF2-40B4-BE49-F238E27FC236}">
                  <a16:creationId xmlns:a16="http://schemas.microsoft.com/office/drawing/2014/main" id="{F165D432-3E9C-0E85-7ECC-47904F285308}"/>
                </a:ext>
              </a:extLst>
            </p:cNvPr>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38">
              <a:extLst>
                <a:ext uri="{FF2B5EF4-FFF2-40B4-BE49-F238E27FC236}">
                  <a16:creationId xmlns:a16="http://schemas.microsoft.com/office/drawing/2014/main" id="{ED19CFA2-CE86-4956-73E6-376E0BADB9F6}"/>
                </a:ext>
              </a:extLst>
            </p:cNvPr>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499" name="Google Shape;1499;p38">
              <a:extLst>
                <a:ext uri="{FF2B5EF4-FFF2-40B4-BE49-F238E27FC236}">
                  <a16:creationId xmlns:a16="http://schemas.microsoft.com/office/drawing/2014/main" id="{285B0931-7602-4B78-F5AE-17EB51965418}"/>
                </a:ext>
              </a:extLst>
            </p:cNvPr>
            <p:cNvGrpSpPr/>
            <p:nvPr/>
          </p:nvGrpSpPr>
          <p:grpSpPr>
            <a:xfrm rot="5400000">
              <a:off x="7873341" y="4254316"/>
              <a:ext cx="708100" cy="708500"/>
              <a:chOff x="3678700" y="407275"/>
              <a:chExt cx="708100" cy="708500"/>
            </a:xfrm>
          </p:grpSpPr>
          <p:sp>
            <p:nvSpPr>
              <p:cNvPr id="1500" name="Google Shape;1500;p38">
                <a:extLst>
                  <a:ext uri="{FF2B5EF4-FFF2-40B4-BE49-F238E27FC236}">
                    <a16:creationId xmlns:a16="http://schemas.microsoft.com/office/drawing/2014/main" id="{6AE67787-51AF-C018-A268-D24C1A5CCE83}"/>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8">
                <a:extLst>
                  <a:ext uri="{FF2B5EF4-FFF2-40B4-BE49-F238E27FC236}">
                    <a16:creationId xmlns:a16="http://schemas.microsoft.com/office/drawing/2014/main" id="{D34FCEF9-8C05-15A6-6A9F-F8056AD88E12}"/>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a:extLst>
                  <a:ext uri="{FF2B5EF4-FFF2-40B4-BE49-F238E27FC236}">
                    <a16:creationId xmlns:a16="http://schemas.microsoft.com/office/drawing/2014/main" id="{32AE1B4F-ED06-04EE-7AEB-78903922863F}"/>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a:extLst>
                  <a:ext uri="{FF2B5EF4-FFF2-40B4-BE49-F238E27FC236}">
                    <a16:creationId xmlns:a16="http://schemas.microsoft.com/office/drawing/2014/main" id="{2ABB9D0C-1D63-EE59-C21B-B00016CAFDA7}"/>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a:extLst>
                  <a:ext uri="{FF2B5EF4-FFF2-40B4-BE49-F238E27FC236}">
                    <a16:creationId xmlns:a16="http://schemas.microsoft.com/office/drawing/2014/main" id="{637F6640-E4B2-0499-92B6-E4BC62B1E77E}"/>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a:extLst>
                  <a:ext uri="{FF2B5EF4-FFF2-40B4-BE49-F238E27FC236}">
                    <a16:creationId xmlns:a16="http://schemas.microsoft.com/office/drawing/2014/main" id="{440A6F74-912A-4870-972D-C12CE80366DA}"/>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a:extLst>
                  <a:ext uri="{FF2B5EF4-FFF2-40B4-BE49-F238E27FC236}">
                    <a16:creationId xmlns:a16="http://schemas.microsoft.com/office/drawing/2014/main" id="{0A853308-482C-62BF-76A5-010FD18A26B1}"/>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38">
              <a:extLst>
                <a:ext uri="{FF2B5EF4-FFF2-40B4-BE49-F238E27FC236}">
                  <a16:creationId xmlns:a16="http://schemas.microsoft.com/office/drawing/2014/main" id="{B30864EF-08CD-DE31-9816-08BC152B694D}"/>
                </a:ext>
              </a:extLst>
            </p:cNvPr>
            <p:cNvGrpSpPr/>
            <p:nvPr/>
          </p:nvGrpSpPr>
          <p:grpSpPr>
            <a:xfrm rot="5400000">
              <a:off x="8639847" y="3354200"/>
              <a:ext cx="457787" cy="458045"/>
              <a:chOff x="3678700" y="407275"/>
              <a:chExt cx="708100" cy="708500"/>
            </a:xfrm>
          </p:grpSpPr>
          <p:sp>
            <p:nvSpPr>
              <p:cNvPr id="1508" name="Google Shape;1508;p38">
                <a:extLst>
                  <a:ext uri="{FF2B5EF4-FFF2-40B4-BE49-F238E27FC236}">
                    <a16:creationId xmlns:a16="http://schemas.microsoft.com/office/drawing/2014/main" id="{EE1C97D6-10A6-836F-EF14-41373D7B9440}"/>
                  </a:ext>
                </a:extLst>
              </p:cNvPr>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8">
                <a:extLst>
                  <a:ext uri="{FF2B5EF4-FFF2-40B4-BE49-F238E27FC236}">
                    <a16:creationId xmlns:a16="http://schemas.microsoft.com/office/drawing/2014/main" id="{E6723D66-9BD6-E8F1-FDAC-8973EC407D80}"/>
                  </a:ext>
                </a:extLst>
              </p:cNvPr>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a:extLst>
                  <a:ext uri="{FF2B5EF4-FFF2-40B4-BE49-F238E27FC236}">
                    <a16:creationId xmlns:a16="http://schemas.microsoft.com/office/drawing/2014/main" id="{5B908F8D-FD7E-2ED7-CAAF-AC979FE752DF}"/>
                  </a:ext>
                </a:extLst>
              </p:cNvPr>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a:extLst>
                  <a:ext uri="{FF2B5EF4-FFF2-40B4-BE49-F238E27FC236}">
                    <a16:creationId xmlns:a16="http://schemas.microsoft.com/office/drawing/2014/main" id="{36C5CE09-E8E3-1E19-AEB1-20D9D1D8961D}"/>
                  </a:ext>
                </a:extLst>
              </p:cNvPr>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a:extLst>
                  <a:ext uri="{FF2B5EF4-FFF2-40B4-BE49-F238E27FC236}">
                    <a16:creationId xmlns:a16="http://schemas.microsoft.com/office/drawing/2014/main" id="{124798BB-4807-12A2-A93E-F94E4D6B8800}"/>
                  </a:ext>
                </a:extLst>
              </p:cNvPr>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a:extLst>
                  <a:ext uri="{FF2B5EF4-FFF2-40B4-BE49-F238E27FC236}">
                    <a16:creationId xmlns:a16="http://schemas.microsoft.com/office/drawing/2014/main" id="{460A7471-9C55-4E72-433C-4AD8CB172AF4}"/>
                  </a:ext>
                </a:extLst>
              </p:cNvPr>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a:extLst>
                  <a:ext uri="{FF2B5EF4-FFF2-40B4-BE49-F238E27FC236}">
                    <a16:creationId xmlns:a16="http://schemas.microsoft.com/office/drawing/2014/main" id="{F6D7B560-32E1-66CA-82B3-4F2CEC285709}"/>
                  </a:ext>
                </a:extLst>
              </p:cNvPr>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38">
              <a:extLst>
                <a:ext uri="{FF2B5EF4-FFF2-40B4-BE49-F238E27FC236}">
                  <a16:creationId xmlns:a16="http://schemas.microsoft.com/office/drawing/2014/main" id="{BE77E636-F628-06B7-2286-0B187E21844B}"/>
                </a:ext>
              </a:extLst>
            </p:cNvPr>
            <p:cNvGrpSpPr/>
            <p:nvPr/>
          </p:nvGrpSpPr>
          <p:grpSpPr>
            <a:xfrm>
              <a:off x="7787267" y="539497"/>
              <a:ext cx="208184" cy="208184"/>
              <a:chOff x="8356813" y="1074288"/>
              <a:chExt cx="351900" cy="351900"/>
            </a:xfrm>
          </p:grpSpPr>
          <p:sp>
            <p:nvSpPr>
              <p:cNvPr id="1516" name="Google Shape;1516;p38">
                <a:extLst>
                  <a:ext uri="{FF2B5EF4-FFF2-40B4-BE49-F238E27FC236}">
                    <a16:creationId xmlns:a16="http://schemas.microsoft.com/office/drawing/2014/main" id="{CD361F48-7AA0-1DBB-3E3D-1A93E2CBF293}"/>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8">
                <a:extLst>
                  <a:ext uri="{FF2B5EF4-FFF2-40B4-BE49-F238E27FC236}">
                    <a16:creationId xmlns:a16="http://schemas.microsoft.com/office/drawing/2014/main" id="{76C9C7A2-DCAA-40F3-CE57-3A62E110D855}"/>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38">
              <a:extLst>
                <a:ext uri="{FF2B5EF4-FFF2-40B4-BE49-F238E27FC236}">
                  <a16:creationId xmlns:a16="http://schemas.microsoft.com/office/drawing/2014/main" id="{930EF5B2-BEA1-EDE6-DA6E-A945A8B8D48C}"/>
                </a:ext>
              </a:extLst>
            </p:cNvPr>
            <p:cNvGrpSpPr/>
            <p:nvPr/>
          </p:nvGrpSpPr>
          <p:grpSpPr>
            <a:xfrm>
              <a:off x="7194842" y="2467660"/>
              <a:ext cx="208184" cy="208184"/>
              <a:chOff x="8356813" y="1074288"/>
              <a:chExt cx="351900" cy="351900"/>
            </a:xfrm>
          </p:grpSpPr>
          <p:sp>
            <p:nvSpPr>
              <p:cNvPr id="1519" name="Google Shape;1519;p38">
                <a:extLst>
                  <a:ext uri="{FF2B5EF4-FFF2-40B4-BE49-F238E27FC236}">
                    <a16:creationId xmlns:a16="http://schemas.microsoft.com/office/drawing/2014/main" id="{CC235B87-CB7F-0C28-ECE7-7B41F82BB284}"/>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8">
                <a:extLst>
                  <a:ext uri="{FF2B5EF4-FFF2-40B4-BE49-F238E27FC236}">
                    <a16:creationId xmlns:a16="http://schemas.microsoft.com/office/drawing/2014/main" id="{F63A3177-554B-108D-3A50-5479622830C1}"/>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38">
              <a:extLst>
                <a:ext uri="{FF2B5EF4-FFF2-40B4-BE49-F238E27FC236}">
                  <a16:creationId xmlns:a16="http://schemas.microsoft.com/office/drawing/2014/main" id="{DD8D17EB-0A28-3F99-A52F-A6CAF75268C0}"/>
                </a:ext>
              </a:extLst>
            </p:cNvPr>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8">
            <a:extLst>
              <a:ext uri="{FF2B5EF4-FFF2-40B4-BE49-F238E27FC236}">
                <a16:creationId xmlns:a16="http://schemas.microsoft.com/office/drawing/2014/main" id="{FBEB1741-D06B-07D4-3F49-2CE685767902}"/>
              </a:ext>
            </a:extLst>
          </p:cNvPr>
          <p:cNvGrpSpPr/>
          <p:nvPr/>
        </p:nvGrpSpPr>
        <p:grpSpPr>
          <a:xfrm>
            <a:off x="796100" y="3019701"/>
            <a:ext cx="4558967" cy="134100"/>
            <a:chOff x="796100" y="3019701"/>
            <a:chExt cx="4558967" cy="134100"/>
          </a:xfrm>
        </p:grpSpPr>
        <p:sp>
          <p:nvSpPr>
            <p:cNvPr id="1523" name="Google Shape;1523;p38">
              <a:extLst>
                <a:ext uri="{FF2B5EF4-FFF2-40B4-BE49-F238E27FC236}">
                  <a16:creationId xmlns:a16="http://schemas.microsoft.com/office/drawing/2014/main" id="{8E0BAF81-4C92-66B4-68ED-65A168CDCC2D}"/>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4" name="Google Shape;1524;p38">
              <a:extLst>
                <a:ext uri="{FF2B5EF4-FFF2-40B4-BE49-F238E27FC236}">
                  <a16:creationId xmlns:a16="http://schemas.microsoft.com/office/drawing/2014/main" id="{A2FBEA2C-523C-9A3C-FEB9-B73CF3F1A531}"/>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5" name="Google Shape;1525;p38">
              <a:extLst>
                <a:ext uri="{FF2B5EF4-FFF2-40B4-BE49-F238E27FC236}">
                  <a16:creationId xmlns:a16="http://schemas.microsoft.com/office/drawing/2014/main" id="{77CB966E-C93A-4299-185C-4714F2146B77}"/>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17995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9D45B04-3D04-E69C-A5EA-7B924521F805}"/>
              </a:ext>
            </a:extLst>
          </p:cNvPr>
          <p:cNvSpPr>
            <a:spLocks noGrp="1"/>
          </p:cNvSpPr>
          <p:nvPr>
            <p:ph type="subTitle" idx="1"/>
          </p:nvPr>
        </p:nvSpPr>
        <p:spPr>
          <a:xfrm>
            <a:off x="713225" y="1120140"/>
            <a:ext cx="7710900" cy="3496335"/>
          </a:xfrm>
        </p:spPr>
        <p:txBody>
          <a:bodyPr/>
          <a:lstStyle/>
          <a:p>
            <a:pPr marL="425450" indent="-285750">
              <a:buFontTx/>
              <a:buChar char="-"/>
            </a:pPr>
            <a:r>
              <a:rPr lang="en-SG" noProof="0" dirty="0"/>
              <a:t>Manually prepared over 900 news clippings from Shin Min Daily and LianHeZaoBao</a:t>
            </a:r>
          </a:p>
          <a:p>
            <a:pPr marL="425450" indent="-285750">
              <a:buFontTx/>
              <a:buChar char="-"/>
            </a:pPr>
            <a:r>
              <a:rPr lang="en-SG" noProof="0" dirty="0"/>
              <a:t>Labelled the images using Label Studio</a:t>
            </a:r>
          </a:p>
          <a:p>
            <a:pPr marL="425450" indent="-285750">
              <a:buFontTx/>
              <a:buChar char="-"/>
            </a:pPr>
            <a:r>
              <a:rPr lang="en-SG" noProof="0" dirty="0"/>
              <a:t>Saved in COCO (Common Objects in Context) Format</a:t>
            </a:r>
          </a:p>
        </p:txBody>
      </p:sp>
      <p:sp>
        <p:nvSpPr>
          <p:cNvPr id="3" name="Title 2">
            <a:extLst>
              <a:ext uri="{FF2B5EF4-FFF2-40B4-BE49-F238E27FC236}">
                <a16:creationId xmlns:a16="http://schemas.microsoft.com/office/drawing/2014/main" id="{B90E3B5D-A4F8-17B4-5777-8030A8BE453A}"/>
              </a:ext>
            </a:extLst>
          </p:cNvPr>
          <p:cNvSpPr>
            <a:spLocks noGrp="1"/>
          </p:cNvSpPr>
          <p:nvPr>
            <p:ph type="title"/>
          </p:nvPr>
        </p:nvSpPr>
        <p:spPr/>
        <p:txBody>
          <a:bodyPr/>
          <a:lstStyle/>
          <a:p>
            <a:r>
              <a:rPr lang="en-SG" sz="2400" noProof="0" dirty="0"/>
              <a:t>Layout Parser Training (Preparation)</a:t>
            </a:r>
          </a:p>
        </p:txBody>
      </p:sp>
      <p:pic>
        <p:nvPicPr>
          <p:cNvPr id="5122" name="Picture 1">
            <a:extLst>
              <a:ext uri="{FF2B5EF4-FFF2-40B4-BE49-F238E27FC236}">
                <a16:creationId xmlns:a16="http://schemas.microsoft.com/office/drawing/2014/main" id="{8705AC24-1677-89BA-631E-9DBAC4F70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6940" y="2392693"/>
            <a:ext cx="5051425" cy="2326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8531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04F32AF-6D92-8DAA-4204-FD37B436F3A8}"/>
              </a:ext>
            </a:extLst>
          </p:cNvPr>
          <p:cNvSpPr>
            <a:spLocks noGrp="1"/>
          </p:cNvSpPr>
          <p:nvPr>
            <p:ph type="subTitle" idx="1"/>
          </p:nvPr>
        </p:nvSpPr>
        <p:spPr/>
        <p:txBody>
          <a:bodyPr/>
          <a:lstStyle/>
          <a:p>
            <a:pPr marL="425450" indent="-285750">
              <a:buFontTx/>
              <a:buChar char="-"/>
            </a:pPr>
            <a:r>
              <a:rPr lang="en-SG" noProof="0" dirty="0"/>
              <a:t>Used “picodet_lcnet_cdla_layout” Pre-Trained model</a:t>
            </a:r>
          </a:p>
          <a:p>
            <a:pPr marL="425450" indent="-285750">
              <a:buFontTx/>
              <a:buChar char="-"/>
            </a:pPr>
            <a:r>
              <a:rPr lang="en-SG" noProof="0" dirty="0"/>
              <a:t>Trained on Chinese Document Layout Analysis (CDLA) dataset with 10 labels</a:t>
            </a:r>
          </a:p>
        </p:txBody>
      </p:sp>
      <p:sp>
        <p:nvSpPr>
          <p:cNvPr id="3" name="Title 2">
            <a:extLst>
              <a:ext uri="{FF2B5EF4-FFF2-40B4-BE49-F238E27FC236}">
                <a16:creationId xmlns:a16="http://schemas.microsoft.com/office/drawing/2014/main" id="{52E5E0C6-9B40-37F4-3416-B3FD54E43F51}"/>
              </a:ext>
            </a:extLst>
          </p:cNvPr>
          <p:cNvSpPr>
            <a:spLocks noGrp="1"/>
          </p:cNvSpPr>
          <p:nvPr>
            <p:ph type="title"/>
          </p:nvPr>
        </p:nvSpPr>
        <p:spPr/>
        <p:txBody>
          <a:bodyPr/>
          <a:lstStyle/>
          <a:p>
            <a:r>
              <a:rPr lang="en-SG" sz="2400" noProof="0" dirty="0"/>
              <a:t>Layout Parser Training (PaddleDetection)</a:t>
            </a:r>
          </a:p>
        </p:txBody>
      </p:sp>
      <p:pic>
        <p:nvPicPr>
          <p:cNvPr id="5" name="Picture 4">
            <a:extLst>
              <a:ext uri="{FF2B5EF4-FFF2-40B4-BE49-F238E27FC236}">
                <a16:creationId xmlns:a16="http://schemas.microsoft.com/office/drawing/2014/main" id="{BBDB12B1-A1F7-2B5F-A0D5-22A32658DB9D}"/>
              </a:ext>
            </a:extLst>
          </p:cNvPr>
          <p:cNvPicPr>
            <a:picLocks noChangeAspect="1"/>
          </p:cNvPicPr>
          <p:nvPr/>
        </p:nvPicPr>
        <p:blipFill>
          <a:blip r:embed="rId3"/>
          <a:stretch>
            <a:fillRect/>
          </a:stretch>
        </p:blipFill>
        <p:spPr>
          <a:xfrm>
            <a:off x="1608306" y="1926337"/>
            <a:ext cx="5915835" cy="2808000"/>
          </a:xfrm>
          <a:prstGeom prst="rect">
            <a:avLst/>
          </a:prstGeom>
        </p:spPr>
      </p:pic>
    </p:spTree>
    <p:extLst>
      <p:ext uri="{BB962C8B-B14F-4D97-AF65-F5344CB8AC3E}">
        <p14:creationId xmlns:p14="http://schemas.microsoft.com/office/powerpoint/2010/main" val="1297748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noProof="0" dirty="0"/>
              <a:t>Newspaper Digitisation</a:t>
            </a:r>
          </a:p>
        </p:txBody>
      </p:sp>
      <p:grpSp>
        <p:nvGrpSpPr>
          <p:cNvPr id="1534" name="Google Shape;1534;p39"/>
          <p:cNvGrpSpPr/>
          <p:nvPr/>
        </p:nvGrpSpPr>
        <p:grpSpPr>
          <a:xfrm>
            <a:off x="-123925" y="4132283"/>
            <a:ext cx="4558967" cy="1141122"/>
            <a:chOff x="-123925" y="4132283"/>
            <a:chExt cx="4558967" cy="1141122"/>
          </a:xfrm>
        </p:grpSpPr>
        <p:grpSp>
          <p:nvGrpSpPr>
            <p:cNvPr id="1535" name="Google Shape;1535;p39"/>
            <p:cNvGrpSpPr/>
            <p:nvPr/>
          </p:nvGrpSpPr>
          <p:grpSpPr>
            <a:xfrm>
              <a:off x="-2" y="4132283"/>
              <a:ext cx="2308406" cy="1141122"/>
              <a:chOff x="-2" y="4132283"/>
              <a:chExt cx="2308406" cy="1141122"/>
            </a:xfrm>
          </p:grpSpPr>
          <p:sp>
            <p:nvSpPr>
              <p:cNvPr id="1536" name="Google Shape;1536;p39"/>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sp>
            <p:nvSpPr>
              <p:cNvPr id="1537" name="Google Shape;1537;p39"/>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grpSp>
        <p:grpSp>
          <p:nvGrpSpPr>
            <p:cNvPr id="1538" name="Google Shape;1538;p39"/>
            <p:cNvGrpSpPr/>
            <p:nvPr/>
          </p:nvGrpSpPr>
          <p:grpSpPr>
            <a:xfrm>
              <a:off x="-123925" y="4386226"/>
              <a:ext cx="4558967" cy="134100"/>
              <a:chOff x="796100" y="3019701"/>
              <a:chExt cx="4558967" cy="134100"/>
            </a:xfrm>
          </p:grpSpPr>
          <p:sp>
            <p:nvSpPr>
              <p:cNvPr id="1539" name="Google Shape;1539;p3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cxnSp>
            <p:nvCxnSpPr>
              <p:cNvPr id="1540" name="Google Shape;1540;p3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grpSp>
      </p:grpSp>
      <p:sp>
        <p:nvSpPr>
          <p:cNvPr id="3" name="Subtitle 2">
            <a:extLst>
              <a:ext uri="{FF2B5EF4-FFF2-40B4-BE49-F238E27FC236}">
                <a16:creationId xmlns:a16="http://schemas.microsoft.com/office/drawing/2014/main" id="{3439B42B-639D-95D2-A91D-54FBEB2795A2}"/>
              </a:ext>
            </a:extLst>
          </p:cNvPr>
          <p:cNvSpPr>
            <a:spLocks noGrp="1"/>
          </p:cNvSpPr>
          <p:nvPr>
            <p:ph type="subTitle" idx="1"/>
          </p:nvPr>
        </p:nvSpPr>
        <p:spPr/>
        <p:txBody>
          <a:bodyPr/>
          <a:lstStyle/>
          <a:p>
            <a:pPr marL="91440" indent="-91440">
              <a:lnSpc>
                <a:spcPct val="90000"/>
              </a:lnSpc>
              <a:spcBef>
                <a:spcPts val="1200"/>
              </a:spcBef>
              <a:spcAft>
                <a:spcPts val="200"/>
              </a:spcAft>
              <a:buClr>
                <a:srgbClr val="E48312"/>
              </a:buClr>
              <a:buSzPct val="100000"/>
              <a:buFont typeface="Calibri" panose="020F0502020204030204" pitchFamily="34" charset="0"/>
              <a:buChar char=" "/>
              <a:defRPr/>
            </a:pPr>
            <a:r>
              <a:rPr lang="en-SG" sz="2800" noProof="0" dirty="0">
                <a:solidFill>
                  <a:srgbClr val="000000">
                    <a:lumMod val="75000"/>
                    <a:lumOff val="25000"/>
                  </a:srgbClr>
                </a:solidFill>
                <a:latin typeface="Calibri" panose="020F0502020204030204"/>
              </a:rPr>
              <a:t>90% of newspapers remained undigitized. </a:t>
            </a: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r>
              <a:rPr lang="en-SG" sz="2800" noProof="0" dirty="0">
                <a:solidFill>
                  <a:srgbClr val="000000">
                    <a:lumMod val="75000"/>
                    <a:lumOff val="25000"/>
                  </a:srgbClr>
                </a:solidFill>
                <a:latin typeface="Calibri" panose="020F0502020204030204"/>
              </a:rPr>
              <a:t>(CRL, 2015)</a:t>
            </a:r>
          </a:p>
        </p:txBody>
      </p:sp>
      <p:sp>
        <p:nvSpPr>
          <p:cNvPr id="7" name="Subtitle 6">
            <a:extLst>
              <a:ext uri="{FF2B5EF4-FFF2-40B4-BE49-F238E27FC236}">
                <a16:creationId xmlns:a16="http://schemas.microsoft.com/office/drawing/2014/main" id="{C6DE8B05-B297-EEEF-AE02-9BA5F7F68FE7}"/>
              </a:ext>
            </a:extLst>
          </p:cNvPr>
          <p:cNvSpPr>
            <a:spLocks noGrp="1"/>
          </p:cNvSpPr>
          <p:nvPr>
            <p:ph type="subTitle" idx="2"/>
          </p:nvPr>
        </p:nvSpPr>
        <p:spPr/>
        <p:txBody>
          <a:bodyPr/>
          <a:lstStyle/>
          <a:p>
            <a:endParaRPr lang="en-SG" noProof="0" dirty="0"/>
          </a:p>
        </p:txBody>
      </p:sp>
      <p:pic>
        <p:nvPicPr>
          <p:cNvPr id="4" name="Picture 3">
            <a:extLst>
              <a:ext uri="{FF2B5EF4-FFF2-40B4-BE49-F238E27FC236}">
                <a16:creationId xmlns:a16="http://schemas.microsoft.com/office/drawing/2014/main" id="{DDEE7366-2242-F36B-F278-A4BC4290297B}"/>
              </a:ext>
            </a:extLst>
          </p:cNvPr>
          <p:cNvPicPr>
            <a:picLocks noChangeAspect="1"/>
          </p:cNvPicPr>
          <p:nvPr/>
        </p:nvPicPr>
        <p:blipFill>
          <a:blip r:embed="rId3"/>
          <a:stretch>
            <a:fillRect/>
          </a:stretch>
        </p:blipFill>
        <p:spPr>
          <a:xfrm>
            <a:off x="622754" y="1248975"/>
            <a:ext cx="4179451" cy="27863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267C-88F0-7D06-FB4B-C38E8959A574}"/>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06025D59-1A04-FF44-C96C-2F0A99D1F8D5}"/>
              </a:ext>
            </a:extLst>
          </p:cNvPr>
          <p:cNvSpPr>
            <a:spLocks noGrp="1"/>
          </p:cNvSpPr>
          <p:nvPr>
            <p:ph type="subTitle" idx="1"/>
          </p:nvPr>
        </p:nvSpPr>
        <p:spPr/>
        <p:txBody>
          <a:bodyPr/>
          <a:lstStyle/>
          <a:p>
            <a:pPr marL="425450" indent="-285750">
              <a:buFontTx/>
              <a:buChar char="-"/>
            </a:pPr>
            <a:r>
              <a:rPr lang="en-SG" noProof="0" dirty="0"/>
              <a:t>Used “picodet_lcnet_cdla_layout” Pre-Trained model</a:t>
            </a:r>
          </a:p>
          <a:p>
            <a:pPr marL="425450" indent="-285750">
              <a:buFontTx/>
              <a:buChar char="-"/>
            </a:pPr>
            <a:r>
              <a:rPr lang="en-SG" noProof="0" dirty="0"/>
              <a:t>Trained on Chinese Document Layout Analysis (CDLA) dataset with 10 labels</a:t>
            </a:r>
          </a:p>
        </p:txBody>
      </p:sp>
      <p:sp>
        <p:nvSpPr>
          <p:cNvPr id="3" name="Title 2">
            <a:extLst>
              <a:ext uri="{FF2B5EF4-FFF2-40B4-BE49-F238E27FC236}">
                <a16:creationId xmlns:a16="http://schemas.microsoft.com/office/drawing/2014/main" id="{958BD607-152B-CCC2-BD1D-68B5BD4E9DA8}"/>
              </a:ext>
            </a:extLst>
          </p:cNvPr>
          <p:cNvSpPr>
            <a:spLocks noGrp="1"/>
          </p:cNvSpPr>
          <p:nvPr>
            <p:ph type="title"/>
          </p:nvPr>
        </p:nvSpPr>
        <p:spPr/>
        <p:txBody>
          <a:bodyPr/>
          <a:lstStyle/>
          <a:p>
            <a:r>
              <a:rPr lang="en-SG" sz="2400" noProof="0" dirty="0"/>
              <a:t>Layout Parser Training (PaddleDetection)</a:t>
            </a:r>
          </a:p>
        </p:txBody>
      </p:sp>
      <p:pic>
        <p:nvPicPr>
          <p:cNvPr id="8" name="Picture 7">
            <a:extLst>
              <a:ext uri="{FF2B5EF4-FFF2-40B4-BE49-F238E27FC236}">
                <a16:creationId xmlns:a16="http://schemas.microsoft.com/office/drawing/2014/main" id="{17C2AFA9-B5A6-9EA1-61E5-9F48E3313D0F}"/>
              </a:ext>
            </a:extLst>
          </p:cNvPr>
          <p:cNvPicPr>
            <a:picLocks noChangeAspect="1"/>
          </p:cNvPicPr>
          <p:nvPr/>
        </p:nvPicPr>
        <p:blipFill>
          <a:blip r:embed="rId3"/>
          <a:stretch>
            <a:fillRect/>
          </a:stretch>
        </p:blipFill>
        <p:spPr>
          <a:xfrm>
            <a:off x="1610756" y="1905715"/>
            <a:ext cx="5915837" cy="2808000"/>
          </a:xfrm>
          <a:prstGeom prst="rect">
            <a:avLst/>
          </a:prstGeom>
        </p:spPr>
      </p:pic>
    </p:spTree>
    <p:extLst>
      <p:ext uri="{BB962C8B-B14F-4D97-AF65-F5344CB8AC3E}">
        <p14:creationId xmlns:p14="http://schemas.microsoft.com/office/powerpoint/2010/main" val="2189926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0224DD-1E36-238A-108F-57176CD81C2F}"/>
              </a:ext>
            </a:extLst>
          </p:cNvPr>
          <p:cNvSpPr>
            <a:spLocks noGrp="1"/>
          </p:cNvSpPr>
          <p:nvPr>
            <p:ph type="title"/>
          </p:nvPr>
        </p:nvSpPr>
        <p:spPr/>
        <p:txBody>
          <a:bodyPr/>
          <a:lstStyle/>
          <a:p>
            <a:r>
              <a:rPr lang="en-SG" dirty="0"/>
              <a:t>Measuring Results</a:t>
            </a:r>
          </a:p>
        </p:txBody>
      </p:sp>
      <p:pic>
        <p:nvPicPr>
          <p:cNvPr id="7170" name="Picture 2">
            <a:extLst>
              <a:ext uri="{FF2B5EF4-FFF2-40B4-BE49-F238E27FC236}">
                <a16:creationId xmlns:a16="http://schemas.microsoft.com/office/drawing/2014/main" id="{5102CE44-7970-7C53-7B2B-4EEB38E17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2055906"/>
            <a:ext cx="3235872" cy="25239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6B637554-F8E3-5136-A21E-FD1D6F7955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324335"/>
            <a:ext cx="4159110" cy="17190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5BC24B7-F22B-1E28-7E30-09AB876236FE}"/>
              </a:ext>
            </a:extLst>
          </p:cNvPr>
          <p:cNvSpPr txBox="1"/>
          <p:nvPr/>
        </p:nvSpPr>
        <p:spPr>
          <a:xfrm>
            <a:off x="719999" y="1166521"/>
            <a:ext cx="7060283" cy="830997"/>
          </a:xfrm>
          <a:prstGeom prst="rect">
            <a:avLst/>
          </a:prstGeom>
          <a:noFill/>
        </p:spPr>
        <p:txBody>
          <a:bodyPr wrap="square" rtlCol="0">
            <a:spAutoFit/>
          </a:bodyPr>
          <a:lstStyle/>
          <a:p>
            <a:r>
              <a:rPr lang="en-SG" sz="1600" b="1" dirty="0"/>
              <a:t>Intersection over Union (</a:t>
            </a:r>
            <a:r>
              <a:rPr lang="en-SG" sz="1600" b="1" dirty="0" err="1"/>
              <a:t>IoU</a:t>
            </a:r>
            <a:r>
              <a:rPr lang="en-SG" sz="1600" b="1" dirty="0"/>
              <a:t>) &gt; Threshold  </a:t>
            </a:r>
            <a:r>
              <a:rPr lang="en-SG" sz="1600" b="1" dirty="0">
                <a:sym typeface="Wingdings" panose="05000000000000000000" pitchFamily="2" charset="2"/>
              </a:rPr>
              <a:t> True Positive (TP)</a:t>
            </a:r>
          </a:p>
          <a:p>
            <a:r>
              <a:rPr lang="en-SG" sz="1600" b="1" dirty="0"/>
              <a:t>Intersection over Union (</a:t>
            </a:r>
            <a:r>
              <a:rPr lang="en-SG" sz="1600" b="1" dirty="0" err="1"/>
              <a:t>IoU</a:t>
            </a:r>
            <a:r>
              <a:rPr lang="en-SG" sz="1600" b="1" dirty="0"/>
              <a:t>) &lt; Threshold  </a:t>
            </a:r>
            <a:r>
              <a:rPr lang="en-SG" sz="1600" b="1" dirty="0">
                <a:sym typeface="Wingdings" panose="05000000000000000000" pitchFamily="2" charset="2"/>
              </a:rPr>
              <a:t> False Positive (FP)</a:t>
            </a:r>
          </a:p>
          <a:p>
            <a:r>
              <a:rPr lang="en-SG" sz="1600" b="1" dirty="0">
                <a:sym typeface="Wingdings" panose="05000000000000000000" pitchFamily="2" charset="2"/>
              </a:rPr>
              <a:t>Missed Detection  False Negative (FN)</a:t>
            </a:r>
            <a:endParaRPr lang="en-SG" sz="1600" b="1" dirty="0"/>
          </a:p>
        </p:txBody>
      </p:sp>
    </p:spTree>
    <p:extLst>
      <p:ext uri="{BB962C8B-B14F-4D97-AF65-F5344CB8AC3E}">
        <p14:creationId xmlns:p14="http://schemas.microsoft.com/office/powerpoint/2010/main" val="495642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F69E525B-B978-967F-BB62-798F75FEB568}"/>
                  </a:ext>
                </a:extLst>
              </p:cNvPr>
              <p:cNvSpPr>
                <a:spLocks noGrp="1"/>
              </p:cNvSpPr>
              <p:nvPr>
                <p:ph type="subTitle" idx="1"/>
              </p:nvPr>
            </p:nvSpPr>
            <p:spPr/>
            <p:txBody>
              <a:bodyPr/>
              <a:lstStyle/>
              <a:p>
                <a:pPr marL="139700" indent="0">
                  <a:buNone/>
                </a:pPr>
                <a:r>
                  <a:rPr lang="en-US" sz="1600" dirty="0"/>
                  <a:t>How many </a:t>
                </a:r>
                <a:r>
                  <a:rPr lang="en-US" sz="1600" b="1" dirty="0"/>
                  <a:t>predicted</a:t>
                </a:r>
                <a:r>
                  <a:rPr lang="en-US" sz="1600" dirty="0"/>
                  <a:t> </a:t>
                </a:r>
                <a:r>
                  <a:rPr lang="en-US" sz="1600" b="1" dirty="0"/>
                  <a:t>objects</a:t>
                </a:r>
                <a:r>
                  <a:rPr lang="en-US" sz="1600" dirty="0"/>
                  <a:t> are actually</a:t>
                </a:r>
                <a:r>
                  <a:rPr lang="en-US" sz="1600" b="1" dirty="0"/>
                  <a:t> correct:</a:t>
                </a:r>
                <a:endParaRPr lang="en-SG" sz="1600" dirty="0"/>
              </a:p>
              <a:p>
                <a:pPr marL="139700" indent="0">
                  <a:buNone/>
                </a:pPr>
                <a:r>
                  <a:rPr lang="en-SG" sz="2000" dirty="0"/>
                  <a:t>Average Precision (AP) = </a:t>
                </a:r>
                <a14:m>
                  <m:oMath xmlns:m="http://schemas.openxmlformats.org/officeDocument/2006/math">
                    <m:f>
                      <m:fPr>
                        <m:ctrlPr>
                          <a:rPr lang="en-SG" sz="2800" b="0" i="1" smtClean="0">
                            <a:latin typeface="Cambria Math" panose="02040503050406030204" pitchFamily="18" charset="0"/>
                          </a:rPr>
                        </m:ctrlPr>
                      </m:fPr>
                      <m:num>
                        <m:r>
                          <a:rPr lang="en-SG" sz="2800" b="0" i="1" smtClean="0">
                            <a:latin typeface="Cambria Math" panose="02040503050406030204" pitchFamily="18" charset="0"/>
                          </a:rPr>
                          <m:t>𝑇𝑃</m:t>
                        </m:r>
                      </m:num>
                      <m:den>
                        <m:r>
                          <a:rPr lang="en-SG" sz="2800" b="0" i="1" smtClean="0">
                            <a:latin typeface="Cambria Math" panose="02040503050406030204" pitchFamily="18" charset="0"/>
                          </a:rPr>
                          <m:t>𝑇𝑃</m:t>
                        </m:r>
                        <m:r>
                          <a:rPr lang="en-SG" sz="2800" b="0" i="1" smtClean="0">
                            <a:latin typeface="Cambria Math" panose="02040503050406030204" pitchFamily="18" charset="0"/>
                          </a:rPr>
                          <m:t>+</m:t>
                        </m:r>
                        <m:r>
                          <a:rPr lang="en-SG" sz="2800" b="0" i="1" smtClean="0">
                            <a:latin typeface="Cambria Math" panose="02040503050406030204" pitchFamily="18" charset="0"/>
                          </a:rPr>
                          <m:t>𝐹𝑃</m:t>
                        </m:r>
                      </m:den>
                    </m:f>
                  </m:oMath>
                </a14:m>
                <a:endParaRPr lang="en-SG" dirty="0"/>
              </a:p>
              <a:p>
                <a:pPr marL="139700" indent="0">
                  <a:buNone/>
                </a:pPr>
                <a:endParaRPr lang="en-SG" dirty="0"/>
              </a:p>
              <a:p>
                <a:pPr marL="139700" indent="0">
                  <a:buNone/>
                </a:pPr>
                <a:endParaRPr lang="en-US" sz="1600" dirty="0"/>
              </a:p>
              <a:p>
                <a:pPr marL="139700" indent="0">
                  <a:buNone/>
                </a:pPr>
                <a:r>
                  <a:rPr lang="en-US" sz="1600" dirty="0"/>
                  <a:t>How many of the </a:t>
                </a:r>
                <a:r>
                  <a:rPr lang="en-US" sz="1600" b="1" dirty="0"/>
                  <a:t>actual objects</a:t>
                </a:r>
                <a:r>
                  <a:rPr lang="en-US" sz="1600" dirty="0"/>
                  <a:t> the model correctly </a:t>
                </a:r>
                <a:r>
                  <a:rPr lang="en-US" sz="1600" b="1" dirty="0"/>
                  <a:t>detected:</a:t>
                </a:r>
                <a:endParaRPr lang="en-SG" sz="1600" dirty="0"/>
              </a:p>
              <a:p>
                <a:pPr marL="139700" indent="0">
                  <a:buNone/>
                </a:pPr>
                <a:r>
                  <a:rPr lang="en-SG" sz="2000" dirty="0"/>
                  <a:t>Average Recall (AR) = </a:t>
                </a:r>
                <a14:m>
                  <m:oMath xmlns:m="http://schemas.openxmlformats.org/officeDocument/2006/math">
                    <m:f>
                      <m:fPr>
                        <m:ctrlPr>
                          <a:rPr lang="en-SG" sz="2800" i="1">
                            <a:latin typeface="Cambria Math" panose="02040503050406030204" pitchFamily="18" charset="0"/>
                          </a:rPr>
                        </m:ctrlPr>
                      </m:fPr>
                      <m:num>
                        <m:r>
                          <a:rPr lang="en-SG" sz="2800" i="1">
                            <a:latin typeface="Cambria Math" panose="02040503050406030204" pitchFamily="18" charset="0"/>
                          </a:rPr>
                          <m:t>𝑇𝑃</m:t>
                        </m:r>
                      </m:num>
                      <m:den>
                        <m:r>
                          <a:rPr lang="en-SG" sz="2800" i="1">
                            <a:latin typeface="Cambria Math" panose="02040503050406030204" pitchFamily="18" charset="0"/>
                          </a:rPr>
                          <m:t>𝑇𝑃</m:t>
                        </m:r>
                        <m:r>
                          <a:rPr lang="en-SG" sz="2800" i="1">
                            <a:latin typeface="Cambria Math" panose="02040503050406030204" pitchFamily="18" charset="0"/>
                          </a:rPr>
                          <m:t>+</m:t>
                        </m:r>
                        <m:r>
                          <a:rPr lang="en-SG" sz="2800" i="1">
                            <a:latin typeface="Cambria Math" panose="02040503050406030204" pitchFamily="18" charset="0"/>
                          </a:rPr>
                          <m:t>𝐹𝑁</m:t>
                        </m:r>
                      </m:den>
                    </m:f>
                  </m:oMath>
                </a14:m>
                <a:endParaRPr lang="en-SG" sz="2000" dirty="0"/>
              </a:p>
              <a:p>
                <a:pPr marL="139700" indent="0">
                  <a:buNone/>
                </a:pPr>
                <a:endParaRPr lang="en-SG" dirty="0"/>
              </a:p>
            </p:txBody>
          </p:sp>
        </mc:Choice>
        <mc:Fallback xmlns="">
          <p:sp>
            <p:nvSpPr>
              <p:cNvPr id="3" name="Subtitle 2">
                <a:extLst>
                  <a:ext uri="{FF2B5EF4-FFF2-40B4-BE49-F238E27FC236}">
                    <a16:creationId xmlns:a16="http://schemas.microsoft.com/office/drawing/2014/main" id="{F69E525B-B978-967F-BB62-798F75FEB568}"/>
                  </a:ext>
                </a:extLst>
              </p:cNvPr>
              <p:cNvSpPr>
                <a:spLocks noGrp="1" noRot="1" noChangeAspect="1" noMove="1" noResize="1" noEditPoints="1" noAdjustHandles="1" noChangeArrowheads="1" noChangeShapeType="1" noTextEdit="1"/>
              </p:cNvSpPr>
              <p:nvPr>
                <p:ph type="subTitle" idx="1"/>
              </p:nvPr>
            </p:nvSpPr>
            <p:spPr>
              <a:blipFill>
                <a:blip r:embed="rId3"/>
                <a:stretch>
                  <a:fillRect/>
                </a:stretch>
              </a:blipFill>
            </p:spPr>
            <p:txBody>
              <a:bodyPr/>
              <a:lstStyle/>
              <a:p>
                <a:r>
                  <a:rPr lang="en-SG">
                    <a:noFill/>
                  </a:rPr>
                  <a:t> </a:t>
                </a:r>
              </a:p>
            </p:txBody>
          </p:sp>
        </mc:Fallback>
      </mc:AlternateContent>
      <p:sp>
        <p:nvSpPr>
          <p:cNvPr id="2" name="Title 1">
            <a:extLst>
              <a:ext uri="{FF2B5EF4-FFF2-40B4-BE49-F238E27FC236}">
                <a16:creationId xmlns:a16="http://schemas.microsoft.com/office/drawing/2014/main" id="{3DF00C55-25A2-9396-381B-5A8897A75AEA}"/>
              </a:ext>
            </a:extLst>
          </p:cNvPr>
          <p:cNvSpPr>
            <a:spLocks noGrp="1"/>
          </p:cNvSpPr>
          <p:nvPr>
            <p:ph type="title"/>
          </p:nvPr>
        </p:nvSpPr>
        <p:spPr/>
        <p:txBody>
          <a:bodyPr/>
          <a:lstStyle/>
          <a:p>
            <a:r>
              <a:rPr lang="en-SG" dirty="0"/>
              <a:t>Measuring Results</a:t>
            </a:r>
          </a:p>
        </p:txBody>
      </p:sp>
    </p:spTree>
    <p:extLst>
      <p:ext uri="{BB962C8B-B14F-4D97-AF65-F5344CB8AC3E}">
        <p14:creationId xmlns:p14="http://schemas.microsoft.com/office/powerpoint/2010/main" val="1644164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D9899A7-7DED-A280-AABC-41C1C12CAA9B}"/>
              </a:ext>
            </a:extLst>
          </p:cNvPr>
          <p:cNvSpPr>
            <a:spLocks noGrp="1"/>
          </p:cNvSpPr>
          <p:nvPr>
            <p:ph type="subTitle" idx="1"/>
          </p:nvPr>
        </p:nvSpPr>
        <p:spPr>
          <a:xfrm>
            <a:off x="713100" y="1120140"/>
            <a:ext cx="7710900" cy="1514835"/>
          </a:xfrm>
        </p:spPr>
        <p:txBody>
          <a:bodyPr/>
          <a:lstStyle/>
          <a:p>
            <a:pPr marL="139700" indent="0">
              <a:buNone/>
            </a:pPr>
            <a:r>
              <a:rPr lang="en-SG" sz="1600" noProof="0" dirty="0"/>
              <a:t>Overall accuracy (AP): 76.2%</a:t>
            </a:r>
          </a:p>
          <a:p>
            <a:pPr marL="139700" indent="0">
              <a:buNone/>
            </a:pPr>
            <a:r>
              <a:rPr lang="en-SG" sz="1600" noProof="0" dirty="0"/>
              <a:t>Object detection rate (AR): 81.9%</a:t>
            </a:r>
          </a:p>
          <a:p>
            <a:pPr marL="139700" indent="0">
              <a:buNone/>
            </a:pPr>
            <a:endParaRPr lang="en-SG" sz="1600" noProof="0" dirty="0"/>
          </a:p>
        </p:txBody>
      </p:sp>
      <p:sp>
        <p:nvSpPr>
          <p:cNvPr id="3" name="Title 2">
            <a:extLst>
              <a:ext uri="{FF2B5EF4-FFF2-40B4-BE49-F238E27FC236}">
                <a16:creationId xmlns:a16="http://schemas.microsoft.com/office/drawing/2014/main" id="{E21983B4-7449-B2DB-769A-6B712A2A8A3F}"/>
              </a:ext>
            </a:extLst>
          </p:cNvPr>
          <p:cNvSpPr>
            <a:spLocks noGrp="1"/>
          </p:cNvSpPr>
          <p:nvPr>
            <p:ph type="title"/>
          </p:nvPr>
        </p:nvSpPr>
        <p:spPr/>
        <p:txBody>
          <a:bodyPr/>
          <a:lstStyle/>
          <a:p>
            <a:r>
              <a:rPr lang="en-SG" noProof="0" dirty="0"/>
              <a:t>Results</a:t>
            </a:r>
          </a:p>
        </p:txBody>
      </p:sp>
      <p:pic>
        <p:nvPicPr>
          <p:cNvPr id="6146" name="Picture 1">
            <a:extLst>
              <a:ext uri="{FF2B5EF4-FFF2-40B4-BE49-F238E27FC236}">
                <a16:creationId xmlns:a16="http://schemas.microsoft.com/office/drawing/2014/main" id="{CFCCA4AB-5262-CA67-ADCE-BF13E828A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868" y="2024465"/>
            <a:ext cx="6076953" cy="216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rrow: Down 3">
            <a:extLst>
              <a:ext uri="{FF2B5EF4-FFF2-40B4-BE49-F238E27FC236}">
                <a16:creationId xmlns:a16="http://schemas.microsoft.com/office/drawing/2014/main" id="{8DAC1B6F-CEA2-356C-F734-712138CE2CA8}"/>
              </a:ext>
            </a:extLst>
          </p:cNvPr>
          <p:cNvSpPr/>
          <p:nvPr/>
        </p:nvSpPr>
        <p:spPr>
          <a:xfrm rot="5400000">
            <a:off x="5608132" y="2227491"/>
            <a:ext cx="292865" cy="316523"/>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Arrow: Down 4">
            <a:extLst>
              <a:ext uri="{FF2B5EF4-FFF2-40B4-BE49-F238E27FC236}">
                <a16:creationId xmlns:a16="http://schemas.microsoft.com/office/drawing/2014/main" id="{FDFC12C2-3799-4F48-A584-DB41423DBE8F}"/>
              </a:ext>
            </a:extLst>
          </p:cNvPr>
          <p:cNvSpPr/>
          <p:nvPr/>
        </p:nvSpPr>
        <p:spPr>
          <a:xfrm rot="5400000">
            <a:off x="5608132" y="3354662"/>
            <a:ext cx="292865" cy="316523"/>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89966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58503E-8A2C-249A-D11D-19F133A96FAC}"/>
              </a:ext>
            </a:extLst>
          </p:cNvPr>
          <p:cNvSpPr>
            <a:spLocks noGrp="1"/>
          </p:cNvSpPr>
          <p:nvPr>
            <p:ph type="subTitle" idx="1"/>
          </p:nvPr>
        </p:nvSpPr>
        <p:spPr>
          <a:xfrm>
            <a:off x="713225" y="1160775"/>
            <a:ext cx="4411135" cy="3455700"/>
          </a:xfrm>
        </p:spPr>
        <p:txBody>
          <a:bodyPr/>
          <a:lstStyle/>
          <a:p>
            <a:pPr marL="425450" indent="-285750">
              <a:buFontTx/>
              <a:buChar char="-"/>
            </a:pPr>
            <a:r>
              <a:rPr lang="en-SG" sz="1600" dirty="0"/>
              <a:t>Indentations are lost</a:t>
            </a:r>
          </a:p>
          <a:p>
            <a:pPr marL="425450" indent="-285750">
              <a:buFontTx/>
              <a:buChar char="-"/>
            </a:pPr>
            <a:r>
              <a:rPr lang="en-SG" sz="1600" dirty="0"/>
              <a:t>Due to bounding box segmentation process</a:t>
            </a:r>
          </a:p>
          <a:p>
            <a:pPr marL="425450" indent="-285750">
              <a:buFontTx/>
              <a:buChar char="-"/>
            </a:pPr>
            <a:r>
              <a:rPr lang="en-SG" sz="1600" dirty="0"/>
              <a:t>Can possibly be fixed with Natural Language Processing (NLP) through the use of Large-Language Models (LLM) such as ChatGPT.</a:t>
            </a:r>
          </a:p>
        </p:txBody>
      </p:sp>
      <p:sp>
        <p:nvSpPr>
          <p:cNvPr id="3" name="Title 2">
            <a:extLst>
              <a:ext uri="{FF2B5EF4-FFF2-40B4-BE49-F238E27FC236}">
                <a16:creationId xmlns:a16="http://schemas.microsoft.com/office/drawing/2014/main" id="{7AFE872E-3565-5056-8395-F250518ADD30}"/>
              </a:ext>
            </a:extLst>
          </p:cNvPr>
          <p:cNvSpPr>
            <a:spLocks noGrp="1"/>
          </p:cNvSpPr>
          <p:nvPr>
            <p:ph type="title"/>
          </p:nvPr>
        </p:nvSpPr>
        <p:spPr/>
        <p:txBody>
          <a:bodyPr/>
          <a:lstStyle/>
          <a:p>
            <a:r>
              <a:rPr lang="en-SG" dirty="0"/>
              <a:t>Limitations</a:t>
            </a:r>
          </a:p>
        </p:txBody>
      </p:sp>
      <p:pic>
        <p:nvPicPr>
          <p:cNvPr id="5" name="Picture 4">
            <a:extLst>
              <a:ext uri="{FF2B5EF4-FFF2-40B4-BE49-F238E27FC236}">
                <a16:creationId xmlns:a16="http://schemas.microsoft.com/office/drawing/2014/main" id="{7D99D553-A847-2DD2-39FD-71458A77A8E5}"/>
              </a:ext>
            </a:extLst>
          </p:cNvPr>
          <p:cNvPicPr>
            <a:picLocks noChangeAspect="1"/>
          </p:cNvPicPr>
          <p:nvPr/>
        </p:nvPicPr>
        <p:blipFill>
          <a:blip r:embed="rId3"/>
          <a:stretch>
            <a:fillRect/>
          </a:stretch>
        </p:blipFill>
        <p:spPr>
          <a:xfrm>
            <a:off x="5486400" y="445025"/>
            <a:ext cx="2575560" cy="4479236"/>
          </a:xfrm>
          <a:prstGeom prst="rect">
            <a:avLst/>
          </a:prstGeom>
        </p:spPr>
      </p:pic>
    </p:spTree>
    <p:extLst>
      <p:ext uri="{BB962C8B-B14F-4D97-AF65-F5344CB8AC3E}">
        <p14:creationId xmlns:p14="http://schemas.microsoft.com/office/powerpoint/2010/main" val="2850692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4E38740-C024-7D5E-3F8A-2ED744C6B46D}"/>
              </a:ext>
            </a:extLst>
          </p:cNvPr>
          <p:cNvSpPr>
            <a:spLocks noGrp="1"/>
          </p:cNvSpPr>
          <p:nvPr>
            <p:ph type="subTitle" idx="1"/>
          </p:nvPr>
        </p:nvSpPr>
        <p:spPr>
          <a:xfrm>
            <a:off x="713224" y="1160775"/>
            <a:ext cx="3447295" cy="3455700"/>
          </a:xfrm>
        </p:spPr>
        <p:txBody>
          <a:bodyPr/>
          <a:lstStyle/>
          <a:p>
            <a:r>
              <a:rPr lang="en-SG" dirty="0"/>
              <a:t>Multi-Lingual Support – </a:t>
            </a:r>
            <a:br>
              <a:rPr lang="en-SG" dirty="0"/>
            </a:br>
            <a:r>
              <a:rPr lang="en-SG" dirty="0"/>
              <a:t>Train on other languages, such as English.</a:t>
            </a:r>
          </a:p>
          <a:p>
            <a:pPr>
              <a:lnSpc>
                <a:spcPct val="150000"/>
              </a:lnSpc>
            </a:pPr>
            <a:r>
              <a:rPr lang="en-SG" dirty="0"/>
              <a:t>Newspaper Segmentation –</a:t>
            </a:r>
            <a:br>
              <a:rPr lang="en-SG" dirty="0"/>
            </a:br>
            <a:r>
              <a:rPr lang="en-SG" dirty="0"/>
              <a:t>Process entire newspaper page instead of just clippings</a:t>
            </a:r>
          </a:p>
          <a:p>
            <a:endParaRPr lang="en-SG" dirty="0"/>
          </a:p>
        </p:txBody>
      </p:sp>
      <p:sp>
        <p:nvSpPr>
          <p:cNvPr id="3" name="Title 2">
            <a:extLst>
              <a:ext uri="{FF2B5EF4-FFF2-40B4-BE49-F238E27FC236}">
                <a16:creationId xmlns:a16="http://schemas.microsoft.com/office/drawing/2014/main" id="{D5A064E5-38EF-1743-D5BD-BA26FD74C348}"/>
              </a:ext>
            </a:extLst>
          </p:cNvPr>
          <p:cNvSpPr>
            <a:spLocks noGrp="1"/>
          </p:cNvSpPr>
          <p:nvPr>
            <p:ph type="title"/>
          </p:nvPr>
        </p:nvSpPr>
        <p:spPr/>
        <p:txBody>
          <a:bodyPr/>
          <a:lstStyle/>
          <a:p>
            <a:r>
              <a:rPr lang="en-SG" dirty="0"/>
              <a:t>Future Improvements</a:t>
            </a:r>
          </a:p>
        </p:txBody>
      </p:sp>
      <p:pic>
        <p:nvPicPr>
          <p:cNvPr id="9218" name="Picture 2">
            <a:extLst>
              <a:ext uri="{FF2B5EF4-FFF2-40B4-BE49-F238E27FC236}">
                <a16:creationId xmlns:a16="http://schemas.microsoft.com/office/drawing/2014/main" id="{6C54CCB3-6AA9-FB2F-C9F3-2029C8F08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543" y="1160775"/>
            <a:ext cx="4170997" cy="377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791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12D97A0-B9C6-E666-C627-F5173D5ED8A3}"/>
              </a:ext>
            </a:extLst>
          </p:cNvPr>
          <p:cNvSpPr>
            <a:spLocks noGrp="1"/>
          </p:cNvSpPr>
          <p:nvPr>
            <p:ph type="subTitle" idx="1"/>
          </p:nvPr>
        </p:nvSpPr>
        <p:spPr>
          <a:xfrm>
            <a:off x="713225" y="1160775"/>
            <a:ext cx="7710900" cy="1725181"/>
          </a:xfrm>
        </p:spPr>
        <p:txBody>
          <a:bodyPr/>
          <a:lstStyle/>
          <a:p>
            <a:pPr>
              <a:lnSpc>
                <a:spcPct val="150000"/>
              </a:lnSpc>
              <a:buFont typeface="Arial" panose="020B0604020202020204" pitchFamily="34" charset="0"/>
              <a:buChar char="•"/>
            </a:pPr>
            <a:r>
              <a:rPr lang="en-SG" sz="2000" noProof="0" dirty="0"/>
              <a:t>NewsVision works as a Standalone OCR Tool</a:t>
            </a:r>
          </a:p>
          <a:p>
            <a:pPr>
              <a:lnSpc>
                <a:spcPct val="150000"/>
              </a:lnSpc>
              <a:buFont typeface="Arial" panose="020B0604020202020204" pitchFamily="34" charset="0"/>
              <a:buChar char="•"/>
            </a:pPr>
            <a:r>
              <a:rPr lang="en-SG" sz="2000" noProof="0" dirty="0"/>
              <a:t>Minimize Manual Labour</a:t>
            </a:r>
          </a:p>
          <a:p>
            <a:pPr>
              <a:lnSpc>
                <a:spcPct val="150000"/>
              </a:lnSpc>
              <a:buFont typeface="Arial" panose="020B0604020202020204" pitchFamily="34" charset="0"/>
              <a:buChar char="•"/>
            </a:pPr>
            <a:r>
              <a:rPr lang="en-SG" sz="2000" noProof="0" dirty="0"/>
              <a:t>Serves as a base for future OCR tools</a:t>
            </a:r>
          </a:p>
          <a:p>
            <a:pPr>
              <a:lnSpc>
                <a:spcPct val="150000"/>
              </a:lnSpc>
              <a:buFont typeface="Arial" panose="020B0604020202020204" pitchFamily="34" charset="0"/>
              <a:buChar char="•"/>
            </a:pPr>
            <a:endParaRPr lang="en-SG" sz="2000" noProof="0" dirty="0"/>
          </a:p>
          <a:p>
            <a:pPr>
              <a:lnSpc>
                <a:spcPct val="150000"/>
              </a:lnSpc>
              <a:buFont typeface="Arial" panose="020B0604020202020204" pitchFamily="34" charset="0"/>
              <a:buChar char="•"/>
            </a:pPr>
            <a:endParaRPr lang="en-SG" sz="2000" noProof="0" dirty="0"/>
          </a:p>
        </p:txBody>
      </p:sp>
      <p:sp>
        <p:nvSpPr>
          <p:cNvPr id="3" name="Title 2">
            <a:extLst>
              <a:ext uri="{FF2B5EF4-FFF2-40B4-BE49-F238E27FC236}">
                <a16:creationId xmlns:a16="http://schemas.microsoft.com/office/drawing/2014/main" id="{F9537C21-C3BD-9D49-33D4-F355ABB8388E}"/>
              </a:ext>
            </a:extLst>
          </p:cNvPr>
          <p:cNvSpPr>
            <a:spLocks noGrp="1"/>
          </p:cNvSpPr>
          <p:nvPr>
            <p:ph type="title"/>
          </p:nvPr>
        </p:nvSpPr>
        <p:spPr/>
        <p:txBody>
          <a:bodyPr/>
          <a:lstStyle/>
          <a:p>
            <a:r>
              <a:rPr lang="en-SG" noProof="0" dirty="0"/>
              <a:t>Conclusion &amp; Significance</a:t>
            </a:r>
          </a:p>
        </p:txBody>
      </p:sp>
    </p:spTree>
    <p:extLst>
      <p:ext uri="{BB962C8B-B14F-4D97-AF65-F5344CB8AC3E}">
        <p14:creationId xmlns:p14="http://schemas.microsoft.com/office/powerpoint/2010/main" val="123649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p:sp>
        <p:nvSpPr>
          <p:cNvPr id="2412" name="Google Shape;2412;p64"/>
          <p:cNvSpPr txBox="1">
            <a:spLocks noGrp="1"/>
          </p:cNvSpPr>
          <p:nvPr>
            <p:ph type="title"/>
          </p:nvPr>
        </p:nvSpPr>
        <p:spPr>
          <a:xfrm>
            <a:off x="1157288" y="685275"/>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noProof="0" dirty="0"/>
              <a:t>Thanks!</a:t>
            </a:r>
          </a:p>
        </p:txBody>
      </p:sp>
      <p:sp>
        <p:nvSpPr>
          <p:cNvPr id="2414" name="Google Shape;2414;p64"/>
          <p:cNvSpPr txBox="1">
            <a:spLocks noGrp="1"/>
          </p:cNvSpPr>
          <p:nvPr>
            <p:ph type="subTitle" idx="2"/>
          </p:nvPr>
        </p:nvSpPr>
        <p:spPr>
          <a:xfrm>
            <a:off x="1157250" y="1800075"/>
            <a:ext cx="4448100" cy="3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noProof="0" dirty="0"/>
              <a:t>Do you have any questions?</a:t>
            </a:r>
          </a:p>
        </p:txBody>
      </p:sp>
      <p:sp>
        <p:nvSpPr>
          <p:cNvPr id="2415" name="Google Shape;2415;p64"/>
          <p:cNvSpPr txBox="1"/>
          <p:nvPr/>
        </p:nvSpPr>
        <p:spPr>
          <a:xfrm>
            <a:off x="1157300" y="4197825"/>
            <a:ext cx="41517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SG" sz="1200" noProof="0" dirty="0">
                <a:solidFill>
                  <a:schemeClr val="dk1"/>
                </a:solidFill>
                <a:latin typeface="Poppins"/>
                <a:ea typeface="Poppins"/>
                <a:cs typeface="Poppins"/>
                <a:sym typeface="Poppins"/>
              </a:rPr>
              <a:t>Please keep this slide for attribution</a:t>
            </a:r>
          </a:p>
        </p:txBody>
      </p:sp>
      <p:grpSp>
        <p:nvGrpSpPr>
          <p:cNvPr id="2433" name="Google Shape;2433;p64"/>
          <p:cNvGrpSpPr/>
          <p:nvPr/>
        </p:nvGrpSpPr>
        <p:grpSpPr>
          <a:xfrm rot="10800000" flipH="1">
            <a:off x="6773992" y="-1205456"/>
            <a:ext cx="4151819" cy="5527900"/>
            <a:chOff x="6309526" y="836950"/>
            <a:chExt cx="3920509" cy="5219925"/>
          </a:xfrm>
        </p:grpSpPr>
        <p:pic>
          <p:nvPicPr>
            <p:cNvPr id="2434" name="Google Shape;2434;p64"/>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2435" name="Google Shape;2435;p64"/>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sp>
          <p:nvSpPr>
            <p:cNvPr id="2436" name="Google Shape;2436;p64"/>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sp>
          <p:nvSpPr>
            <p:cNvPr id="2437" name="Google Shape;2437;p64"/>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grpSp>
          <p:nvGrpSpPr>
            <p:cNvPr id="2438" name="Google Shape;2438;p64"/>
            <p:cNvGrpSpPr/>
            <p:nvPr/>
          </p:nvGrpSpPr>
          <p:grpSpPr>
            <a:xfrm>
              <a:off x="7280400" y="3719575"/>
              <a:ext cx="582050" cy="582425"/>
              <a:chOff x="959750" y="3039275"/>
              <a:chExt cx="582050" cy="582425"/>
            </a:xfrm>
          </p:grpSpPr>
          <p:sp>
            <p:nvSpPr>
              <p:cNvPr id="2439" name="Google Shape;2439;p6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sp>
            <p:nvSpPr>
              <p:cNvPr id="2440" name="Google Shape;2440;p6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sp>
            <p:nvSpPr>
              <p:cNvPr id="2441" name="Google Shape;2441;p6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sp>
            <p:nvSpPr>
              <p:cNvPr id="2442" name="Google Shape;2442;p6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sp>
            <p:nvSpPr>
              <p:cNvPr id="2443" name="Google Shape;2443;p6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sp>
            <p:nvSpPr>
              <p:cNvPr id="2444" name="Google Shape;2444;p6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sp>
            <p:nvSpPr>
              <p:cNvPr id="2445" name="Google Shape;2445;p6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grpSp>
        <p:grpSp>
          <p:nvGrpSpPr>
            <p:cNvPr id="2446" name="Google Shape;2446;p64"/>
            <p:cNvGrpSpPr/>
            <p:nvPr/>
          </p:nvGrpSpPr>
          <p:grpSpPr>
            <a:xfrm>
              <a:off x="7728436" y="3524084"/>
              <a:ext cx="134004" cy="134004"/>
              <a:chOff x="8356813" y="1074288"/>
              <a:chExt cx="351900" cy="351900"/>
            </a:xfrm>
          </p:grpSpPr>
          <p:sp>
            <p:nvSpPr>
              <p:cNvPr id="2447" name="Google Shape;2447;p6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sp>
            <p:nvSpPr>
              <p:cNvPr id="2448" name="Google Shape;2448;p6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grpSp>
        <p:grpSp>
          <p:nvGrpSpPr>
            <p:cNvPr id="2449" name="Google Shape;2449;p64"/>
            <p:cNvGrpSpPr/>
            <p:nvPr/>
          </p:nvGrpSpPr>
          <p:grpSpPr>
            <a:xfrm>
              <a:off x="7344361" y="3150259"/>
              <a:ext cx="134004" cy="134004"/>
              <a:chOff x="8356813" y="1074288"/>
              <a:chExt cx="351900" cy="351900"/>
            </a:xfrm>
          </p:grpSpPr>
          <p:sp>
            <p:nvSpPr>
              <p:cNvPr id="2450" name="Google Shape;2450;p6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sp>
            <p:nvSpPr>
              <p:cNvPr id="2451" name="Google Shape;2451;p6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grpSp>
        <p:grpSp>
          <p:nvGrpSpPr>
            <p:cNvPr id="2452" name="Google Shape;2452;p64"/>
            <p:cNvGrpSpPr/>
            <p:nvPr/>
          </p:nvGrpSpPr>
          <p:grpSpPr>
            <a:xfrm>
              <a:off x="8337811" y="2464059"/>
              <a:ext cx="134004" cy="134004"/>
              <a:chOff x="8356813" y="1074288"/>
              <a:chExt cx="351900" cy="351900"/>
            </a:xfrm>
          </p:grpSpPr>
          <p:sp>
            <p:nvSpPr>
              <p:cNvPr id="2453" name="Google Shape;2453;p6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sp>
            <p:nvSpPr>
              <p:cNvPr id="2454" name="Google Shape;2454;p6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grpSp>
        <p:sp>
          <p:nvSpPr>
            <p:cNvPr id="2455" name="Google Shape;2455;p64"/>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grpSp>
          <p:nvGrpSpPr>
            <p:cNvPr id="2456" name="Google Shape;2456;p64"/>
            <p:cNvGrpSpPr/>
            <p:nvPr/>
          </p:nvGrpSpPr>
          <p:grpSpPr>
            <a:xfrm>
              <a:off x="8337812" y="3492483"/>
              <a:ext cx="699928" cy="1651024"/>
              <a:chOff x="8337812" y="3492483"/>
              <a:chExt cx="699928" cy="1651024"/>
            </a:xfrm>
          </p:grpSpPr>
          <p:sp>
            <p:nvSpPr>
              <p:cNvPr id="2457" name="Google Shape;2457;p64"/>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sp>
            <p:nvSpPr>
              <p:cNvPr id="2458" name="Google Shape;2458;p64"/>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sp>
            <p:nvSpPr>
              <p:cNvPr id="2459" name="Google Shape;2459;p64"/>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grpSp>
        <p:grpSp>
          <p:nvGrpSpPr>
            <p:cNvPr id="2460" name="Google Shape;2460;p64"/>
            <p:cNvGrpSpPr/>
            <p:nvPr/>
          </p:nvGrpSpPr>
          <p:grpSpPr>
            <a:xfrm>
              <a:off x="7945225" y="4302000"/>
              <a:ext cx="904666" cy="726121"/>
              <a:chOff x="7945225" y="4302000"/>
              <a:chExt cx="904666" cy="726121"/>
            </a:xfrm>
          </p:grpSpPr>
          <p:sp>
            <p:nvSpPr>
              <p:cNvPr id="2461" name="Google Shape;2461;p64"/>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sp>
            <p:nvSpPr>
              <p:cNvPr id="2462" name="Google Shape;2462;p64"/>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sp>
            <p:nvSpPr>
              <p:cNvPr id="2463" name="Google Shape;2463;p64"/>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grpSp>
        <p:sp>
          <p:nvSpPr>
            <p:cNvPr id="2464" name="Google Shape;2464;p64"/>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grpSp>
      <p:grpSp>
        <p:nvGrpSpPr>
          <p:cNvPr id="2465" name="Google Shape;2465;p64"/>
          <p:cNvGrpSpPr/>
          <p:nvPr/>
        </p:nvGrpSpPr>
        <p:grpSpPr>
          <a:xfrm>
            <a:off x="1234025" y="3961251"/>
            <a:ext cx="4558967" cy="134100"/>
            <a:chOff x="796100" y="3019701"/>
            <a:chExt cx="4558967" cy="134100"/>
          </a:xfrm>
        </p:grpSpPr>
        <p:sp>
          <p:nvSpPr>
            <p:cNvPr id="2466" name="Google Shape;2466;p64"/>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cxnSp>
          <p:nvCxnSpPr>
            <p:cNvPr id="2467" name="Google Shape;2467;p64"/>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2468" name="Google Shape;2468;p64"/>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noProof="0" dirty="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60"/>
        <p:cNvGrpSpPr/>
        <p:nvPr/>
      </p:nvGrpSpPr>
      <p:grpSpPr>
        <a:xfrm>
          <a:off x="0" y="0"/>
          <a:ext cx="0" cy="0"/>
          <a:chOff x="0" y="0"/>
          <a:chExt cx="0" cy="0"/>
        </a:xfrm>
      </p:grpSpPr>
      <p:sp>
        <p:nvSpPr>
          <p:cNvPr id="3161" name="Google Shape;3161;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noProof="0" dirty="0"/>
              <a:t>References</a:t>
            </a:r>
          </a:p>
        </p:txBody>
      </p:sp>
      <p:sp>
        <p:nvSpPr>
          <p:cNvPr id="3162" name="Google Shape;3162;p67"/>
          <p:cNvSpPr txBox="1">
            <a:spLocks noGrp="1"/>
          </p:cNvSpPr>
          <p:nvPr>
            <p:ph type="body" idx="1"/>
          </p:nvPr>
        </p:nvSpPr>
        <p:spPr>
          <a:xfrm>
            <a:off x="304800" y="1017725"/>
            <a:ext cx="8549267" cy="4059797"/>
          </a:xfrm>
          <a:prstGeom prst="rect">
            <a:avLst/>
          </a:prstGeom>
        </p:spPr>
        <p:txBody>
          <a:bodyPr spcFirstLastPara="1" wrap="square" lIns="91425" tIns="91425" rIns="91425" bIns="91425" anchor="t" anchorCtr="0">
            <a:noAutofit/>
          </a:bodyPr>
          <a:lstStyle/>
          <a:p>
            <a:r>
              <a:rPr lang="en-SG" sz="1000" noProof="0" dirty="0"/>
              <a:t>CRL. (2015). The “State of the Art”: A Comparative Analysis of Newspaper Digitization to Date. https://www.crl.edu/sites/default/files/d6/attachments/events/ICON_Report-State_of_Digitization_final.pdf </a:t>
            </a:r>
          </a:p>
          <a:p>
            <a:r>
              <a:rPr lang="en-SG" sz="1000" noProof="0" dirty="0"/>
              <a:t>J. Martinez, “What is OCR and how does OCR work? - </a:t>
            </a:r>
            <a:r>
              <a:rPr lang="en-SG" sz="1000" noProof="0" dirty="0" err="1"/>
              <a:t>DocuClipper</a:t>
            </a:r>
            <a:r>
              <a:rPr lang="en-SG" sz="1000" noProof="0" dirty="0"/>
              <a:t>,” </a:t>
            </a:r>
            <a:r>
              <a:rPr lang="en-SG" sz="1000" noProof="0" dirty="0" err="1"/>
              <a:t>DocuClipper</a:t>
            </a:r>
            <a:r>
              <a:rPr lang="en-SG" sz="1000" noProof="0" dirty="0"/>
              <a:t>. Jul. 22, 2024. [Online]. Available: https://www.docuclipper.com/blog/ocr/</a:t>
            </a:r>
          </a:p>
          <a:p>
            <a:r>
              <a:rPr lang="en-SG" sz="1000" noProof="0" dirty="0"/>
              <a:t>Devlin, J., Chang, M., Lee, K., &amp; Toutanova, K. (2019). BERT: Pre-training of Deep Bidirectional Transformers for Language Understanding. Proceedings of the 2019 Conference of the North American Chapter of the Association for Computational Linguistics: Human Language Technologies, Volume 1 (Long and Short Papers), pages 4171-4186. https://doi.org/10.18653/v1/n19-1423</a:t>
            </a:r>
          </a:p>
          <a:p>
            <a:r>
              <a:rPr lang="en-SG" sz="1000" noProof="0" dirty="0"/>
              <a:t>Guillaume Chiron, Antoine Doucet, Mickaël </a:t>
            </a:r>
            <a:r>
              <a:rPr lang="en-SG" sz="1000" noProof="0" dirty="0" err="1"/>
              <a:t>Coustaty</a:t>
            </a:r>
            <a:r>
              <a:rPr lang="en-SG" sz="1000" noProof="0" dirty="0"/>
              <a:t>, and Jean-Philippe </a:t>
            </a:r>
            <a:r>
              <a:rPr lang="en-SG" sz="1000" noProof="0" dirty="0" err="1"/>
              <a:t>Moreux</a:t>
            </a:r>
            <a:r>
              <a:rPr lang="en-SG" sz="1000" noProof="0" dirty="0"/>
              <a:t>. 2017. ICDAR 2017 competition on post-OCR text correction. In 2017 14th IAPR International Conference on Document Analysis and Recognition (ICDAR), volume 1, pages 1423–1428. IEEE.</a:t>
            </a:r>
          </a:p>
          <a:p>
            <a:r>
              <a:rPr lang="en-SG" sz="1000" noProof="0" dirty="0"/>
              <a:t>Kumar, A., Makhija, P., &amp; Gupta, A. (2020). Noisy text data: Achilles’ Heel of BERT. In Proceedings of the Sixth Workshop on Noisy User-generated Text (W-NUT 2020), pages 16-21. https://doi.org/10.18653/v1/2020.wnut-1.3</a:t>
            </a:r>
          </a:p>
          <a:p>
            <a:r>
              <a:rPr lang="en-SG" sz="1000" noProof="0" dirty="0"/>
              <a:t>Radford, A., Wu, J., Child, R., Luan, D., Amodei, D., &amp; </a:t>
            </a:r>
            <a:r>
              <a:rPr lang="en-SG" sz="1000" noProof="0" dirty="0" err="1"/>
              <a:t>Sutskever</a:t>
            </a:r>
            <a:r>
              <a:rPr lang="en-SG" sz="1000" noProof="0" dirty="0"/>
              <a:t>, I. (2019). Language models are unsupervised multitask learners. OpenAI blog, 1(8), 9.</a:t>
            </a:r>
          </a:p>
          <a:p>
            <a:r>
              <a:rPr lang="en-SG" sz="1000" noProof="0" dirty="0"/>
              <a:t>Soper, E., University at Buffalo, SUNY, Fujimoto, S., Ancestry.com, Yu, Y.-Y., &amp; Work Done at Ancestry.com. (2021). BART for Post-Correction of OCR Newspaper Text. In Proceedings of the 2021 EMNLP Workshop W-NUT: The Seventh Workshop on Noisy User-generated Text (pp. 284–290). Association for Computational Linguistics. </a:t>
            </a:r>
            <a:br>
              <a:rPr lang="en-SG" sz="1000" noProof="0" dirty="0"/>
            </a:br>
            <a:r>
              <a:rPr lang="en-SG" sz="1000" noProof="0" dirty="0"/>
              <a:t>https://aclanthology.org/2021.wnut-1.31.pdf</a:t>
            </a:r>
          </a:p>
          <a:p>
            <a:r>
              <a:rPr lang="en-SG" sz="1000" noProof="0" dirty="0"/>
              <a:t>Tanner, S., Muñoz, T., &amp; Ros, P. H. (2009). Measuring mass text digitization quality and Usefulness: Lessons learned from assessing the OCR accuracy of the British Library’s 19th Century Online Newspaper Archive. http://www.dlib.org/dlib/july09/munoz/07munoz.html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D393-67D3-8C3F-CCF4-4A39BCF0D3EE}"/>
              </a:ext>
            </a:extLst>
          </p:cNvPr>
          <p:cNvSpPr>
            <a:spLocks noGrp="1"/>
          </p:cNvSpPr>
          <p:nvPr>
            <p:ph type="title"/>
          </p:nvPr>
        </p:nvSpPr>
        <p:spPr/>
        <p:txBody>
          <a:bodyPr/>
          <a:lstStyle/>
          <a:p>
            <a:pPr algn="l"/>
            <a:r>
              <a:rPr lang="en-SG" noProof="0" dirty="0"/>
              <a:t>Newspaper Digitisation</a:t>
            </a:r>
          </a:p>
        </p:txBody>
      </p:sp>
      <p:sp>
        <p:nvSpPr>
          <p:cNvPr id="3" name="Subtitle 2">
            <a:extLst>
              <a:ext uri="{FF2B5EF4-FFF2-40B4-BE49-F238E27FC236}">
                <a16:creationId xmlns:a16="http://schemas.microsoft.com/office/drawing/2014/main" id="{7825C61D-29FD-028B-D0CD-DAA480EE950E}"/>
              </a:ext>
            </a:extLst>
          </p:cNvPr>
          <p:cNvSpPr>
            <a:spLocks noGrp="1"/>
          </p:cNvSpPr>
          <p:nvPr>
            <p:ph type="subTitle" idx="1"/>
          </p:nvPr>
        </p:nvSpPr>
        <p:spPr>
          <a:xfrm>
            <a:off x="4316335" y="1816925"/>
            <a:ext cx="3772690" cy="1830600"/>
          </a:xfrm>
        </p:spPr>
        <p:txBody>
          <a:bodyPr anchor="ctr"/>
          <a:lstStyle/>
          <a:p>
            <a:pPr>
              <a:buFont typeface="Arial" panose="020B0604020202020204" pitchFamily="34" charset="0"/>
              <a:buChar char="•"/>
            </a:pPr>
            <a:r>
              <a:rPr lang="en-SG" sz="2000" noProof="0" dirty="0"/>
              <a:t>Easy to </a:t>
            </a:r>
            <a:r>
              <a:rPr lang="en-SG" sz="2000" b="1" noProof="0" dirty="0"/>
              <a:t>Search</a:t>
            </a:r>
          </a:p>
          <a:p>
            <a:pPr>
              <a:buFont typeface="Arial" panose="020B0604020202020204" pitchFamily="34" charset="0"/>
              <a:buChar char="•"/>
            </a:pPr>
            <a:r>
              <a:rPr lang="en-SG" sz="2000" noProof="0" dirty="0"/>
              <a:t>Easy to </a:t>
            </a:r>
            <a:r>
              <a:rPr lang="en-SG" sz="2000" b="1" noProof="0" dirty="0"/>
              <a:t>Access</a:t>
            </a:r>
          </a:p>
          <a:p>
            <a:pPr>
              <a:buFont typeface="Arial" panose="020B0604020202020204" pitchFamily="34" charset="0"/>
              <a:buChar char="•"/>
            </a:pPr>
            <a:r>
              <a:rPr lang="en-SG" sz="2000" noProof="0" dirty="0"/>
              <a:t>Easy to </a:t>
            </a:r>
            <a:r>
              <a:rPr lang="en-SG" sz="2000" b="1" noProof="0" dirty="0"/>
              <a:t>Store</a:t>
            </a:r>
            <a:r>
              <a:rPr lang="en-SG" sz="2000" noProof="0" dirty="0"/>
              <a:t> &amp; </a:t>
            </a:r>
            <a:r>
              <a:rPr lang="en-SG" sz="2000" b="1" noProof="0" dirty="0"/>
              <a:t>Back</a:t>
            </a:r>
            <a:r>
              <a:rPr lang="en-SG" sz="2000" noProof="0" dirty="0"/>
              <a:t> </a:t>
            </a:r>
            <a:r>
              <a:rPr lang="en-SG" sz="2000" b="1" noProof="0" dirty="0"/>
              <a:t>up</a:t>
            </a:r>
          </a:p>
        </p:txBody>
      </p:sp>
      <p:pic>
        <p:nvPicPr>
          <p:cNvPr id="1026" name="Picture 2" descr="Server Clipart Images | Free Download | PNG Transparent Background - Pngtree">
            <a:extLst>
              <a:ext uri="{FF2B5EF4-FFF2-40B4-BE49-F238E27FC236}">
                <a16:creationId xmlns:a16="http://schemas.microsoft.com/office/drawing/2014/main" id="{BAA9E54D-F8E2-FC72-4562-904DE041A6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71155" y="1017725"/>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990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D4E48-DA75-2821-0E75-A7C4F177A87F}"/>
              </a:ext>
            </a:extLst>
          </p:cNvPr>
          <p:cNvSpPr>
            <a:spLocks noGrp="1"/>
          </p:cNvSpPr>
          <p:nvPr>
            <p:ph type="title"/>
          </p:nvPr>
        </p:nvSpPr>
        <p:spPr/>
        <p:txBody>
          <a:bodyPr/>
          <a:lstStyle/>
          <a:p>
            <a:pPr algn="l"/>
            <a:r>
              <a:rPr lang="en-SG" noProof="0" dirty="0"/>
              <a:t>Optical Character Recognition (OCR)</a:t>
            </a:r>
          </a:p>
        </p:txBody>
      </p:sp>
      <p:pic>
        <p:nvPicPr>
          <p:cNvPr id="5" name="Picture 2" descr="What Is OCR And How Does OCR Work? - DocuClipper">
            <a:extLst>
              <a:ext uri="{FF2B5EF4-FFF2-40B4-BE49-F238E27FC236}">
                <a16:creationId xmlns:a16="http://schemas.microsoft.com/office/drawing/2014/main" id="{150E403A-0442-9954-FB3B-3321A50E0B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267" y="1478571"/>
            <a:ext cx="4238239" cy="317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174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Right 10">
            <a:extLst>
              <a:ext uri="{FF2B5EF4-FFF2-40B4-BE49-F238E27FC236}">
                <a16:creationId xmlns:a16="http://schemas.microsoft.com/office/drawing/2014/main" id="{C460BD8E-1794-AE49-9BAD-61AC2B27D2D5}"/>
              </a:ext>
            </a:extLst>
          </p:cNvPr>
          <p:cNvSpPr/>
          <p:nvPr/>
        </p:nvSpPr>
        <p:spPr>
          <a:xfrm>
            <a:off x="4310030" y="2130907"/>
            <a:ext cx="1036320" cy="948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b="1" noProof="0" dirty="0"/>
              <a:t>OCR</a:t>
            </a:r>
          </a:p>
        </p:txBody>
      </p:sp>
      <p:sp>
        <p:nvSpPr>
          <p:cNvPr id="12" name="Title 11">
            <a:extLst>
              <a:ext uri="{FF2B5EF4-FFF2-40B4-BE49-F238E27FC236}">
                <a16:creationId xmlns:a16="http://schemas.microsoft.com/office/drawing/2014/main" id="{B8F7D3E4-BE7F-1F0D-7064-6AABF3E78757}"/>
              </a:ext>
            </a:extLst>
          </p:cNvPr>
          <p:cNvSpPr>
            <a:spLocks noGrp="1"/>
          </p:cNvSpPr>
          <p:nvPr>
            <p:ph type="title"/>
          </p:nvPr>
        </p:nvSpPr>
        <p:spPr/>
        <p:txBody>
          <a:bodyPr/>
          <a:lstStyle/>
          <a:p>
            <a:r>
              <a:rPr lang="en-SG" noProof="0" dirty="0"/>
              <a:t>Problem: Disorganized Text</a:t>
            </a:r>
          </a:p>
        </p:txBody>
      </p:sp>
      <p:sp>
        <p:nvSpPr>
          <p:cNvPr id="13" name="Rectangle 12">
            <a:extLst>
              <a:ext uri="{FF2B5EF4-FFF2-40B4-BE49-F238E27FC236}">
                <a16:creationId xmlns:a16="http://schemas.microsoft.com/office/drawing/2014/main" id="{EFD94F60-D08E-5046-95DA-C542D05BF236}"/>
              </a:ext>
            </a:extLst>
          </p:cNvPr>
          <p:cNvSpPr/>
          <p:nvPr/>
        </p:nvSpPr>
        <p:spPr>
          <a:xfrm>
            <a:off x="914400" y="1702676"/>
            <a:ext cx="3224048" cy="180515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numCol="1" rtlCol="0" anchor="t"/>
          <a:lstStyle/>
          <a:p>
            <a:endParaRPr lang="en-SG" sz="1800" b="1" noProof="0" dirty="0"/>
          </a:p>
          <a:p>
            <a:r>
              <a:rPr lang="en-SG" sz="1800" b="1" noProof="0" dirty="0"/>
              <a:t>Title</a:t>
            </a:r>
            <a:endParaRPr lang="en-SG" noProof="0" dirty="0"/>
          </a:p>
          <a:p>
            <a:endParaRPr lang="en-SG" noProof="0" dirty="0"/>
          </a:p>
          <a:p>
            <a:endParaRPr lang="en-SG" noProof="0" dirty="0"/>
          </a:p>
          <a:p>
            <a:r>
              <a:rPr lang="en-SG" noProof="0" dirty="0"/>
              <a:t>Line 1	Line 4	</a:t>
            </a:r>
          </a:p>
          <a:p>
            <a:r>
              <a:rPr lang="en-SG" noProof="0" dirty="0"/>
              <a:t>Line 2	Line 5	</a:t>
            </a:r>
            <a:r>
              <a:rPr lang="en-SG" b="1" i="1" noProof="0" dirty="0">
                <a:solidFill>
                  <a:srgbClr val="FF0000"/>
                </a:solidFill>
                <a:highlight>
                  <a:srgbClr val="FFFF00"/>
                </a:highlight>
              </a:rPr>
              <a:t>Caption</a:t>
            </a:r>
          </a:p>
          <a:p>
            <a:r>
              <a:rPr lang="en-SG" noProof="0" dirty="0"/>
              <a:t>Line 3	Line 6	Line 8</a:t>
            </a:r>
          </a:p>
        </p:txBody>
      </p:sp>
      <p:sp>
        <p:nvSpPr>
          <p:cNvPr id="14" name="Rectangle: Rounded Corners 13">
            <a:extLst>
              <a:ext uri="{FF2B5EF4-FFF2-40B4-BE49-F238E27FC236}">
                <a16:creationId xmlns:a16="http://schemas.microsoft.com/office/drawing/2014/main" id="{1C4EA550-3B56-D7AA-9D08-C61023742628}"/>
              </a:ext>
            </a:extLst>
          </p:cNvPr>
          <p:cNvSpPr/>
          <p:nvPr/>
        </p:nvSpPr>
        <p:spPr>
          <a:xfrm>
            <a:off x="2680139" y="1794774"/>
            <a:ext cx="1332186" cy="1112256"/>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b="1" noProof="0" dirty="0"/>
              <a:t>Image</a:t>
            </a:r>
          </a:p>
          <a:p>
            <a:pPr algn="ctr"/>
            <a:r>
              <a:rPr lang="en-SG" b="1" dirty="0"/>
              <a:t>(with Text)</a:t>
            </a:r>
            <a:endParaRPr lang="en-SG" b="1" noProof="0" dirty="0"/>
          </a:p>
        </p:txBody>
      </p:sp>
      <p:sp>
        <p:nvSpPr>
          <p:cNvPr id="15" name="Rectangle 14">
            <a:extLst>
              <a:ext uri="{FF2B5EF4-FFF2-40B4-BE49-F238E27FC236}">
                <a16:creationId xmlns:a16="http://schemas.microsoft.com/office/drawing/2014/main" id="{1402A5A8-35C2-F426-F498-50263E794A92}"/>
              </a:ext>
            </a:extLst>
          </p:cNvPr>
          <p:cNvSpPr/>
          <p:nvPr/>
        </p:nvSpPr>
        <p:spPr>
          <a:xfrm>
            <a:off x="5691353" y="1475324"/>
            <a:ext cx="1852447" cy="286341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numCol="1" rtlCol="0" anchor="t"/>
          <a:lstStyle/>
          <a:p>
            <a:endParaRPr lang="en-SG" sz="1800" b="1" noProof="0" dirty="0"/>
          </a:p>
          <a:p>
            <a:r>
              <a:rPr lang="en-SG" sz="1800" b="1" noProof="0" dirty="0"/>
              <a:t>Title</a:t>
            </a:r>
            <a:endParaRPr lang="en-SG" noProof="0" dirty="0"/>
          </a:p>
          <a:p>
            <a:endParaRPr lang="en-SG" noProof="0" dirty="0"/>
          </a:p>
          <a:p>
            <a:r>
              <a:rPr lang="en-SG" noProof="0" dirty="0"/>
              <a:t>Line 1</a:t>
            </a:r>
          </a:p>
          <a:p>
            <a:r>
              <a:rPr lang="en-SG" noProof="0" dirty="0"/>
              <a:t>Line 4</a:t>
            </a:r>
          </a:p>
          <a:p>
            <a:r>
              <a:rPr lang="en-SG" noProof="0" dirty="0"/>
              <a:t>(Text from Image)</a:t>
            </a:r>
          </a:p>
          <a:p>
            <a:r>
              <a:rPr lang="en-SG" noProof="0" dirty="0"/>
              <a:t>Line 2</a:t>
            </a:r>
          </a:p>
          <a:p>
            <a:r>
              <a:rPr lang="en-SG" noProof="0" dirty="0"/>
              <a:t>Line 5</a:t>
            </a:r>
          </a:p>
          <a:p>
            <a:r>
              <a:rPr lang="en-SG" b="1" i="1" noProof="0" dirty="0">
                <a:solidFill>
                  <a:srgbClr val="FF0000"/>
                </a:solidFill>
                <a:highlight>
                  <a:srgbClr val="FFFF00"/>
                </a:highlight>
              </a:rPr>
              <a:t>Caption</a:t>
            </a:r>
          </a:p>
          <a:p>
            <a:r>
              <a:rPr lang="en-SG" noProof="0" dirty="0"/>
              <a:t>Line 3	</a:t>
            </a:r>
          </a:p>
          <a:p>
            <a:r>
              <a:rPr lang="en-SG" noProof="0" dirty="0"/>
              <a:t>Line 6	</a:t>
            </a:r>
          </a:p>
          <a:p>
            <a:r>
              <a:rPr lang="en-SG" noProof="0" dirty="0"/>
              <a:t>Line 8</a:t>
            </a:r>
          </a:p>
          <a:p>
            <a:endParaRPr lang="en-SG" noProof="0" dirty="0"/>
          </a:p>
        </p:txBody>
      </p:sp>
      <p:sp>
        <p:nvSpPr>
          <p:cNvPr id="16" name="TextBox 15">
            <a:extLst>
              <a:ext uri="{FF2B5EF4-FFF2-40B4-BE49-F238E27FC236}">
                <a16:creationId xmlns:a16="http://schemas.microsoft.com/office/drawing/2014/main" id="{F9DCE989-836A-5FBC-F019-A503D38763A8}"/>
              </a:ext>
            </a:extLst>
          </p:cNvPr>
          <p:cNvSpPr txBox="1"/>
          <p:nvPr/>
        </p:nvSpPr>
        <p:spPr>
          <a:xfrm>
            <a:off x="1233124" y="3599926"/>
            <a:ext cx="2454518" cy="307777"/>
          </a:xfrm>
          <a:prstGeom prst="rect">
            <a:avLst/>
          </a:prstGeom>
          <a:noFill/>
        </p:spPr>
        <p:txBody>
          <a:bodyPr wrap="none" rtlCol="0">
            <a:spAutoFit/>
          </a:bodyPr>
          <a:lstStyle/>
          <a:p>
            <a:r>
              <a:rPr lang="en-SG" noProof="0" dirty="0"/>
              <a:t>Original Newspaper Clipping</a:t>
            </a:r>
          </a:p>
        </p:txBody>
      </p:sp>
      <p:sp>
        <p:nvSpPr>
          <p:cNvPr id="17" name="TextBox 16">
            <a:extLst>
              <a:ext uri="{FF2B5EF4-FFF2-40B4-BE49-F238E27FC236}">
                <a16:creationId xmlns:a16="http://schemas.microsoft.com/office/drawing/2014/main" id="{9997A12D-5A7F-9E82-83B2-87A56645999A}"/>
              </a:ext>
            </a:extLst>
          </p:cNvPr>
          <p:cNvSpPr txBox="1"/>
          <p:nvPr/>
        </p:nvSpPr>
        <p:spPr>
          <a:xfrm>
            <a:off x="5997855" y="4390698"/>
            <a:ext cx="1239442" cy="307777"/>
          </a:xfrm>
          <a:prstGeom prst="rect">
            <a:avLst/>
          </a:prstGeom>
          <a:noFill/>
        </p:spPr>
        <p:txBody>
          <a:bodyPr wrap="none" rtlCol="0">
            <a:spAutoFit/>
          </a:bodyPr>
          <a:lstStyle/>
          <a:p>
            <a:r>
              <a:rPr lang="en-SG" noProof="0" dirty="0"/>
              <a:t>OCR-ed Text</a:t>
            </a:r>
          </a:p>
        </p:txBody>
      </p:sp>
    </p:spTree>
    <p:extLst>
      <p:ext uri="{BB962C8B-B14F-4D97-AF65-F5344CB8AC3E}">
        <p14:creationId xmlns:p14="http://schemas.microsoft.com/office/powerpoint/2010/main" val="2462015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A9BA44F6-DC57-9404-1DE4-8B3ED793D566}"/>
              </a:ext>
            </a:extLst>
          </p:cNvPr>
          <p:cNvSpPr>
            <a:spLocks noGrp="1"/>
          </p:cNvSpPr>
          <p:nvPr>
            <p:ph type="subTitle" idx="1"/>
          </p:nvPr>
        </p:nvSpPr>
        <p:spPr/>
        <p:txBody>
          <a:bodyPr/>
          <a:lstStyle/>
          <a:p>
            <a:pPr marL="139700" indent="0">
              <a:buNone/>
            </a:pPr>
            <a:r>
              <a:rPr lang="en-SG" noProof="0" dirty="0"/>
              <a:t>Tool to convert </a:t>
            </a:r>
            <a:r>
              <a:rPr lang="en-SG" b="1" noProof="0" dirty="0"/>
              <a:t>Newspaper Clippings Images </a:t>
            </a:r>
            <a:r>
              <a:rPr lang="en-SG" noProof="0" dirty="0"/>
              <a:t>into </a:t>
            </a:r>
            <a:r>
              <a:rPr lang="en-SG" b="1" noProof="0" dirty="0"/>
              <a:t>Machine-Editable Text</a:t>
            </a:r>
          </a:p>
        </p:txBody>
      </p:sp>
      <p:sp>
        <p:nvSpPr>
          <p:cNvPr id="5" name="Title 4">
            <a:extLst>
              <a:ext uri="{FF2B5EF4-FFF2-40B4-BE49-F238E27FC236}">
                <a16:creationId xmlns:a16="http://schemas.microsoft.com/office/drawing/2014/main" id="{44961FD8-4146-41F2-F592-03CB0A70ECCA}"/>
              </a:ext>
            </a:extLst>
          </p:cNvPr>
          <p:cNvSpPr>
            <a:spLocks noGrp="1"/>
          </p:cNvSpPr>
          <p:nvPr>
            <p:ph type="title"/>
          </p:nvPr>
        </p:nvSpPr>
        <p:spPr/>
        <p:txBody>
          <a:bodyPr/>
          <a:lstStyle/>
          <a:p>
            <a:r>
              <a:rPr lang="en-SG" noProof="0" dirty="0"/>
              <a:t>Objective</a:t>
            </a:r>
          </a:p>
        </p:txBody>
      </p:sp>
      <p:pic>
        <p:nvPicPr>
          <p:cNvPr id="2050" name="Picture 1">
            <a:extLst>
              <a:ext uri="{FF2B5EF4-FFF2-40B4-BE49-F238E27FC236}">
                <a16:creationId xmlns:a16="http://schemas.microsoft.com/office/drawing/2014/main" id="{448F4851-D699-662B-7095-3A66C5D05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25" y="1793875"/>
            <a:ext cx="7417950" cy="2374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278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6D95A39-DAFB-4E0F-6F73-0BB8258CC6BA}"/>
              </a:ext>
            </a:extLst>
          </p:cNvPr>
          <p:cNvSpPr>
            <a:spLocks noGrp="1"/>
          </p:cNvSpPr>
          <p:nvPr>
            <p:ph type="subTitle" idx="1"/>
          </p:nvPr>
        </p:nvSpPr>
        <p:spPr/>
        <p:txBody>
          <a:bodyPr/>
          <a:lstStyle/>
          <a:p>
            <a:pPr>
              <a:lnSpc>
                <a:spcPct val="150000"/>
              </a:lnSpc>
              <a:buFont typeface="Arial" panose="020B0604020202020204" pitchFamily="34" charset="0"/>
              <a:buChar char="•"/>
            </a:pPr>
            <a:r>
              <a:rPr lang="en-SG" sz="1800" b="1" noProof="0" dirty="0"/>
              <a:t>Layout parser module</a:t>
            </a:r>
          </a:p>
          <a:p>
            <a:pPr>
              <a:lnSpc>
                <a:spcPct val="150000"/>
              </a:lnSpc>
              <a:buFont typeface="Arial" panose="020B0604020202020204" pitchFamily="34" charset="0"/>
              <a:buChar char="•"/>
            </a:pPr>
            <a:r>
              <a:rPr lang="en-SG" sz="1800" b="1" noProof="0" dirty="0"/>
              <a:t>Chinese</a:t>
            </a:r>
            <a:r>
              <a:rPr lang="en-SG" sz="1800" noProof="0" dirty="0"/>
              <a:t> SG Newspapers (LianHeZaoBao, ShinMin Daily)</a:t>
            </a:r>
          </a:p>
          <a:p>
            <a:pPr>
              <a:lnSpc>
                <a:spcPct val="150000"/>
              </a:lnSpc>
              <a:buFont typeface="Arial" panose="020B0604020202020204" pitchFamily="34" charset="0"/>
              <a:buChar char="•"/>
            </a:pPr>
            <a:r>
              <a:rPr lang="en-SG" sz="1800" noProof="0" dirty="0"/>
              <a:t>Input: .png, .jpeg</a:t>
            </a:r>
          </a:p>
          <a:p>
            <a:pPr>
              <a:lnSpc>
                <a:spcPct val="150000"/>
              </a:lnSpc>
              <a:buFont typeface="Arial" panose="020B0604020202020204" pitchFamily="34" charset="0"/>
              <a:buChar char="•"/>
            </a:pPr>
            <a:r>
              <a:rPr lang="en-SG" sz="1800" noProof="0" dirty="0"/>
              <a:t>Output: .txt</a:t>
            </a:r>
          </a:p>
          <a:p>
            <a:pPr>
              <a:buFont typeface="Arial" panose="020B0604020202020204" pitchFamily="34" charset="0"/>
              <a:buChar char="•"/>
            </a:pPr>
            <a:endParaRPr lang="en-SG" sz="1800" noProof="0" dirty="0"/>
          </a:p>
        </p:txBody>
      </p:sp>
      <p:sp>
        <p:nvSpPr>
          <p:cNvPr id="3" name="Title 2">
            <a:extLst>
              <a:ext uri="{FF2B5EF4-FFF2-40B4-BE49-F238E27FC236}">
                <a16:creationId xmlns:a16="http://schemas.microsoft.com/office/drawing/2014/main" id="{2877E9CA-0296-A5F1-2CCE-8272E0584E73}"/>
              </a:ext>
            </a:extLst>
          </p:cNvPr>
          <p:cNvSpPr>
            <a:spLocks noGrp="1"/>
          </p:cNvSpPr>
          <p:nvPr>
            <p:ph type="title"/>
          </p:nvPr>
        </p:nvSpPr>
        <p:spPr/>
        <p:txBody>
          <a:bodyPr/>
          <a:lstStyle/>
          <a:p>
            <a:r>
              <a:rPr lang="en-SG" sz="3200" noProof="0" dirty="0"/>
              <a:t>Scope</a:t>
            </a:r>
          </a:p>
        </p:txBody>
      </p:sp>
      <p:pic>
        <p:nvPicPr>
          <p:cNvPr id="3074" name="Picture 2">
            <a:extLst>
              <a:ext uri="{FF2B5EF4-FFF2-40B4-BE49-F238E27FC236}">
                <a16:creationId xmlns:a16="http://schemas.microsoft.com/office/drawing/2014/main" id="{EC05A463-924A-DA28-FAAF-42A686645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555" y="3098150"/>
            <a:ext cx="2903220" cy="8845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ianhe Zaobao (联合早报) ventures into WeChat through partnership with FOMO Pay">
            <a:extLst>
              <a:ext uri="{FF2B5EF4-FFF2-40B4-BE49-F238E27FC236}">
                <a16:creationId xmlns:a16="http://schemas.microsoft.com/office/drawing/2014/main" id="{E7BC8F34-ED7F-9BE1-8C09-1118841E3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7460" y="3146017"/>
            <a:ext cx="2682240" cy="788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945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Chapters</a:t>
            </a:r>
            <a:endParaRPr dirty="0"/>
          </a:p>
        </p:txBody>
      </p:sp>
      <p:sp>
        <p:nvSpPr>
          <p:cNvPr id="1668" name="Google Shape;1668;p42"/>
          <p:cNvSpPr txBox="1">
            <a:spLocks noGrp="1"/>
          </p:cNvSpPr>
          <p:nvPr>
            <p:ph type="subTitle" idx="1"/>
          </p:nvPr>
        </p:nvSpPr>
        <p:spPr>
          <a:xfrm>
            <a:off x="1847760" y="2886195"/>
            <a:ext cx="1981800" cy="1088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 dirty="0"/>
              <a:t>Implementation</a:t>
            </a:r>
          </a:p>
          <a:p>
            <a:pPr marL="285750" lvl="0" indent="-285750" algn="l" rtl="0">
              <a:spcBef>
                <a:spcPts val="0"/>
              </a:spcBef>
              <a:spcAft>
                <a:spcPts val="0"/>
              </a:spcAft>
              <a:buFontTx/>
              <a:buChar char="-"/>
            </a:pPr>
            <a:r>
              <a:rPr lang="en" dirty="0"/>
              <a:t>Pipeline</a:t>
            </a:r>
            <a:endParaRPr dirty="0"/>
          </a:p>
        </p:txBody>
      </p:sp>
      <p:sp>
        <p:nvSpPr>
          <p:cNvPr id="1669" name="Google Shape;1669;p42"/>
          <p:cNvSpPr txBox="1">
            <a:spLocks noGrp="1"/>
          </p:cNvSpPr>
          <p:nvPr>
            <p:ph type="subTitle" idx="2"/>
          </p:nvPr>
        </p:nvSpPr>
        <p:spPr>
          <a:xfrm>
            <a:off x="5216740" y="2886195"/>
            <a:ext cx="2411820" cy="1088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 dirty="0"/>
              <a:t>Data Preparation</a:t>
            </a:r>
          </a:p>
          <a:p>
            <a:pPr marL="285750" lvl="0" indent="-285750" algn="l" rtl="0">
              <a:spcBef>
                <a:spcPts val="0"/>
              </a:spcBef>
              <a:spcAft>
                <a:spcPts val="0"/>
              </a:spcAft>
              <a:buFontTx/>
              <a:buChar char="-"/>
            </a:pPr>
            <a:r>
              <a:rPr lang="en" dirty="0"/>
              <a:t>Training Process</a:t>
            </a:r>
            <a:endParaRPr dirty="0"/>
          </a:p>
        </p:txBody>
      </p:sp>
      <p:sp>
        <p:nvSpPr>
          <p:cNvPr id="1671" name="Google Shape;1671;p42"/>
          <p:cNvSpPr txBox="1">
            <a:spLocks noGrp="1"/>
          </p:cNvSpPr>
          <p:nvPr>
            <p:ph type="subTitle" idx="4"/>
          </p:nvPr>
        </p:nvSpPr>
        <p:spPr>
          <a:xfrm>
            <a:off x="1847760" y="2560095"/>
            <a:ext cx="241182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NewsVision System</a:t>
            </a:r>
            <a:endParaRPr dirty="0"/>
          </a:p>
        </p:txBody>
      </p:sp>
      <p:sp>
        <p:nvSpPr>
          <p:cNvPr id="1672" name="Google Shape;1672;p42"/>
          <p:cNvSpPr txBox="1">
            <a:spLocks noGrp="1"/>
          </p:cNvSpPr>
          <p:nvPr>
            <p:ph type="subTitle" idx="5"/>
          </p:nvPr>
        </p:nvSpPr>
        <p:spPr>
          <a:xfrm>
            <a:off x="5216739" y="2560095"/>
            <a:ext cx="19818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 Training</a:t>
            </a:r>
            <a:endParaRPr dirty="0"/>
          </a:p>
        </p:txBody>
      </p:sp>
      <p:grpSp>
        <p:nvGrpSpPr>
          <p:cNvPr id="1698" name="Google Shape;1698;p42"/>
          <p:cNvGrpSpPr/>
          <p:nvPr/>
        </p:nvGrpSpPr>
        <p:grpSpPr>
          <a:xfrm>
            <a:off x="5286603" y="1537616"/>
            <a:ext cx="596037" cy="572699"/>
            <a:chOff x="2335403" y="748460"/>
            <a:chExt cx="477313" cy="406392"/>
          </a:xfrm>
        </p:grpSpPr>
        <p:sp>
          <p:nvSpPr>
            <p:cNvPr id="1699" name="Google Shape;1699;p42"/>
            <p:cNvSpPr/>
            <p:nvPr/>
          </p:nvSpPr>
          <p:spPr>
            <a:xfrm>
              <a:off x="2419697" y="928793"/>
              <a:ext cx="35044" cy="13676"/>
            </a:xfrm>
            <a:custGeom>
              <a:avLst/>
              <a:gdLst/>
              <a:ahLst/>
              <a:cxnLst/>
              <a:rect l="l" t="t" r="r" b="b"/>
              <a:pathLst>
                <a:path w="925" h="361" extrusionOk="0">
                  <a:moveTo>
                    <a:pt x="199" y="0"/>
                  </a:moveTo>
                  <a:cubicBezTo>
                    <a:pt x="102" y="0"/>
                    <a:pt x="17" y="69"/>
                    <a:pt x="10" y="164"/>
                  </a:cubicBezTo>
                  <a:cubicBezTo>
                    <a:pt x="1" y="272"/>
                    <a:pt x="85" y="361"/>
                    <a:pt x="189" y="361"/>
                  </a:cubicBezTo>
                  <a:lnTo>
                    <a:pt x="728" y="361"/>
                  </a:lnTo>
                  <a:cubicBezTo>
                    <a:pt x="823" y="361"/>
                    <a:pt x="908" y="291"/>
                    <a:pt x="916" y="197"/>
                  </a:cubicBezTo>
                  <a:cubicBezTo>
                    <a:pt x="924" y="89"/>
                    <a:pt x="841" y="0"/>
                    <a:pt x="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2"/>
            <p:cNvSpPr/>
            <p:nvPr/>
          </p:nvSpPr>
          <p:spPr>
            <a:xfrm>
              <a:off x="2466106" y="928793"/>
              <a:ext cx="51713" cy="13676"/>
            </a:xfrm>
            <a:custGeom>
              <a:avLst/>
              <a:gdLst/>
              <a:ahLst/>
              <a:cxnLst/>
              <a:rect l="l" t="t" r="r" b="b"/>
              <a:pathLst>
                <a:path w="1365" h="361" extrusionOk="0">
                  <a:moveTo>
                    <a:pt x="197" y="0"/>
                  </a:moveTo>
                  <a:cubicBezTo>
                    <a:pt x="102" y="0"/>
                    <a:pt x="17" y="69"/>
                    <a:pt x="8" y="164"/>
                  </a:cubicBezTo>
                  <a:cubicBezTo>
                    <a:pt x="0" y="272"/>
                    <a:pt x="84" y="361"/>
                    <a:pt x="189" y="361"/>
                  </a:cubicBezTo>
                  <a:lnTo>
                    <a:pt x="1166" y="361"/>
                  </a:lnTo>
                  <a:cubicBezTo>
                    <a:pt x="1262" y="361"/>
                    <a:pt x="1347" y="291"/>
                    <a:pt x="1354" y="197"/>
                  </a:cubicBezTo>
                  <a:cubicBezTo>
                    <a:pt x="1365" y="89"/>
                    <a:pt x="1281" y="0"/>
                    <a:pt x="1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a:off x="2420152" y="900266"/>
              <a:ext cx="80354" cy="13676"/>
            </a:xfrm>
            <a:custGeom>
              <a:avLst/>
              <a:gdLst/>
              <a:ahLst/>
              <a:cxnLst/>
              <a:rect l="l" t="t" r="r" b="b"/>
              <a:pathLst>
                <a:path w="2121" h="361" extrusionOk="0">
                  <a:moveTo>
                    <a:pt x="198" y="0"/>
                  </a:moveTo>
                  <a:cubicBezTo>
                    <a:pt x="103" y="0"/>
                    <a:pt x="17" y="70"/>
                    <a:pt x="10" y="165"/>
                  </a:cubicBezTo>
                  <a:cubicBezTo>
                    <a:pt x="0" y="270"/>
                    <a:pt x="84" y="361"/>
                    <a:pt x="189" y="361"/>
                  </a:cubicBezTo>
                  <a:lnTo>
                    <a:pt x="1922" y="361"/>
                  </a:lnTo>
                  <a:cubicBezTo>
                    <a:pt x="2017" y="361"/>
                    <a:pt x="2103" y="291"/>
                    <a:pt x="2111" y="197"/>
                  </a:cubicBezTo>
                  <a:cubicBezTo>
                    <a:pt x="2120" y="89"/>
                    <a:pt x="2036" y="0"/>
                    <a:pt x="19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a:off x="2419659" y="871700"/>
              <a:ext cx="35044" cy="13676"/>
            </a:xfrm>
            <a:custGeom>
              <a:avLst/>
              <a:gdLst/>
              <a:ahLst/>
              <a:cxnLst/>
              <a:rect l="l" t="t" r="r" b="b"/>
              <a:pathLst>
                <a:path w="925" h="361" extrusionOk="0">
                  <a:moveTo>
                    <a:pt x="198" y="0"/>
                  </a:moveTo>
                  <a:cubicBezTo>
                    <a:pt x="102" y="0"/>
                    <a:pt x="17" y="70"/>
                    <a:pt x="9" y="165"/>
                  </a:cubicBezTo>
                  <a:cubicBezTo>
                    <a:pt x="1" y="271"/>
                    <a:pt x="84" y="360"/>
                    <a:pt x="189" y="360"/>
                  </a:cubicBezTo>
                  <a:lnTo>
                    <a:pt x="726" y="360"/>
                  </a:lnTo>
                  <a:cubicBezTo>
                    <a:pt x="823" y="360"/>
                    <a:pt x="908" y="291"/>
                    <a:pt x="915" y="197"/>
                  </a:cubicBezTo>
                  <a:cubicBezTo>
                    <a:pt x="924" y="89"/>
                    <a:pt x="841" y="0"/>
                    <a:pt x="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a:off x="2466485" y="871700"/>
              <a:ext cx="84597" cy="13676"/>
            </a:xfrm>
            <a:custGeom>
              <a:avLst/>
              <a:gdLst/>
              <a:ahLst/>
              <a:cxnLst/>
              <a:rect l="l" t="t" r="r" b="b"/>
              <a:pathLst>
                <a:path w="2233" h="361" extrusionOk="0">
                  <a:moveTo>
                    <a:pt x="197" y="0"/>
                  </a:moveTo>
                  <a:cubicBezTo>
                    <a:pt x="102" y="0"/>
                    <a:pt x="17" y="70"/>
                    <a:pt x="9" y="165"/>
                  </a:cubicBezTo>
                  <a:cubicBezTo>
                    <a:pt x="1" y="271"/>
                    <a:pt x="83" y="360"/>
                    <a:pt x="188" y="360"/>
                  </a:cubicBezTo>
                  <a:lnTo>
                    <a:pt x="2035" y="360"/>
                  </a:lnTo>
                  <a:cubicBezTo>
                    <a:pt x="2130" y="360"/>
                    <a:pt x="2216" y="291"/>
                    <a:pt x="2223" y="197"/>
                  </a:cubicBezTo>
                  <a:cubicBezTo>
                    <a:pt x="2232" y="89"/>
                    <a:pt x="2149" y="0"/>
                    <a:pt x="20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2"/>
            <p:cNvSpPr/>
            <p:nvPr/>
          </p:nvSpPr>
          <p:spPr>
            <a:xfrm>
              <a:off x="2428714" y="978953"/>
              <a:ext cx="61828" cy="72171"/>
            </a:xfrm>
            <a:custGeom>
              <a:avLst/>
              <a:gdLst/>
              <a:ahLst/>
              <a:cxnLst/>
              <a:rect l="l" t="t" r="r" b="b"/>
              <a:pathLst>
                <a:path w="1632" h="1905" extrusionOk="0">
                  <a:moveTo>
                    <a:pt x="821" y="648"/>
                  </a:moveTo>
                  <a:lnTo>
                    <a:pt x="1015" y="1167"/>
                  </a:lnTo>
                  <a:lnTo>
                    <a:pt x="623" y="1167"/>
                  </a:lnTo>
                  <a:lnTo>
                    <a:pt x="821" y="648"/>
                  </a:lnTo>
                  <a:close/>
                  <a:moveTo>
                    <a:pt x="820" y="0"/>
                  </a:moveTo>
                  <a:cubicBezTo>
                    <a:pt x="730" y="0"/>
                    <a:pt x="650" y="54"/>
                    <a:pt x="616" y="136"/>
                  </a:cubicBezTo>
                  <a:cubicBezTo>
                    <a:pt x="616" y="137"/>
                    <a:pt x="615" y="138"/>
                    <a:pt x="615" y="141"/>
                  </a:cubicBezTo>
                  <a:lnTo>
                    <a:pt x="37" y="1655"/>
                  </a:lnTo>
                  <a:cubicBezTo>
                    <a:pt x="0" y="1757"/>
                    <a:pt x="60" y="1855"/>
                    <a:pt x="146" y="1891"/>
                  </a:cubicBezTo>
                  <a:cubicBezTo>
                    <a:pt x="166" y="1899"/>
                    <a:pt x="187" y="1903"/>
                    <a:pt x="208" y="1903"/>
                  </a:cubicBezTo>
                  <a:cubicBezTo>
                    <a:pt x="282" y="1903"/>
                    <a:pt x="357" y="1856"/>
                    <a:pt x="383" y="1786"/>
                  </a:cubicBezTo>
                  <a:lnTo>
                    <a:pt x="481" y="1528"/>
                  </a:lnTo>
                  <a:lnTo>
                    <a:pt x="1155" y="1528"/>
                  </a:lnTo>
                  <a:lnTo>
                    <a:pt x="1251" y="1786"/>
                  </a:lnTo>
                  <a:cubicBezTo>
                    <a:pt x="1279" y="1860"/>
                    <a:pt x="1349" y="1905"/>
                    <a:pt x="1423" y="1905"/>
                  </a:cubicBezTo>
                  <a:cubicBezTo>
                    <a:pt x="1444" y="1905"/>
                    <a:pt x="1466" y="1901"/>
                    <a:pt x="1488" y="1893"/>
                  </a:cubicBezTo>
                  <a:cubicBezTo>
                    <a:pt x="1584" y="1858"/>
                    <a:pt x="1631" y="1750"/>
                    <a:pt x="1596" y="1656"/>
                  </a:cubicBezTo>
                  <a:lnTo>
                    <a:pt x="1024" y="142"/>
                  </a:lnTo>
                  <a:cubicBezTo>
                    <a:pt x="1024" y="139"/>
                    <a:pt x="1022" y="137"/>
                    <a:pt x="1022" y="136"/>
                  </a:cubicBezTo>
                  <a:cubicBezTo>
                    <a:pt x="988" y="54"/>
                    <a:pt x="909" y="0"/>
                    <a:pt x="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2"/>
            <p:cNvSpPr/>
            <p:nvPr/>
          </p:nvSpPr>
          <p:spPr>
            <a:xfrm>
              <a:off x="2492701" y="998388"/>
              <a:ext cx="48265" cy="52660"/>
            </a:xfrm>
            <a:custGeom>
              <a:avLst/>
              <a:gdLst/>
              <a:ahLst/>
              <a:cxnLst/>
              <a:rect l="l" t="t" r="r" b="b"/>
              <a:pathLst>
                <a:path w="1274" h="1390" extrusionOk="0">
                  <a:moveTo>
                    <a:pt x="654" y="430"/>
                  </a:moveTo>
                  <a:cubicBezTo>
                    <a:pt x="801" y="430"/>
                    <a:pt x="919" y="549"/>
                    <a:pt x="919" y="696"/>
                  </a:cubicBezTo>
                  <a:cubicBezTo>
                    <a:pt x="919" y="842"/>
                    <a:pt x="801" y="961"/>
                    <a:pt x="654" y="961"/>
                  </a:cubicBezTo>
                  <a:cubicBezTo>
                    <a:pt x="508" y="961"/>
                    <a:pt x="388" y="842"/>
                    <a:pt x="388" y="696"/>
                  </a:cubicBezTo>
                  <a:cubicBezTo>
                    <a:pt x="388" y="549"/>
                    <a:pt x="508" y="430"/>
                    <a:pt x="654" y="430"/>
                  </a:cubicBezTo>
                  <a:close/>
                  <a:moveTo>
                    <a:pt x="1089" y="1"/>
                  </a:moveTo>
                  <a:cubicBezTo>
                    <a:pt x="1008" y="1"/>
                    <a:pt x="941" y="52"/>
                    <a:pt x="916" y="123"/>
                  </a:cubicBezTo>
                  <a:cubicBezTo>
                    <a:pt x="832" y="83"/>
                    <a:pt x="736" y="59"/>
                    <a:pt x="635" y="59"/>
                  </a:cubicBezTo>
                  <a:cubicBezTo>
                    <a:pt x="623" y="59"/>
                    <a:pt x="611" y="59"/>
                    <a:pt x="599" y="60"/>
                  </a:cubicBezTo>
                  <a:cubicBezTo>
                    <a:pt x="267" y="81"/>
                    <a:pt x="1" y="366"/>
                    <a:pt x="5" y="699"/>
                  </a:cubicBezTo>
                  <a:cubicBezTo>
                    <a:pt x="7" y="1049"/>
                    <a:pt x="291" y="1331"/>
                    <a:pt x="640" y="1331"/>
                  </a:cubicBezTo>
                  <a:cubicBezTo>
                    <a:pt x="739" y="1331"/>
                    <a:pt x="831" y="1309"/>
                    <a:pt x="916" y="1267"/>
                  </a:cubicBezTo>
                  <a:cubicBezTo>
                    <a:pt x="941" y="1339"/>
                    <a:pt x="1009" y="1389"/>
                    <a:pt x="1088" y="1389"/>
                  </a:cubicBezTo>
                  <a:cubicBezTo>
                    <a:pt x="1101" y="1389"/>
                    <a:pt x="1114" y="1388"/>
                    <a:pt x="1128" y="1385"/>
                  </a:cubicBezTo>
                  <a:cubicBezTo>
                    <a:pt x="1214" y="1367"/>
                    <a:pt x="1273" y="1288"/>
                    <a:pt x="1273" y="1200"/>
                  </a:cubicBezTo>
                  <a:lnTo>
                    <a:pt x="1273" y="190"/>
                  </a:lnTo>
                  <a:cubicBezTo>
                    <a:pt x="1273" y="102"/>
                    <a:pt x="1214" y="22"/>
                    <a:pt x="1128" y="5"/>
                  </a:cubicBezTo>
                  <a:cubicBezTo>
                    <a:pt x="1115" y="2"/>
                    <a:pt x="1101" y="1"/>
                    <a:pt x="1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2"/>
            <p:cNvSpPr/>
            <p:nvPr/>
          </p:nvSpPr>
          <p:spPr>
            <a:xfrm>
              <a:off x="2597264" y="977437"/>
              <a:ext cx="36635" cy="75164"/>
            </a:xfrm>
            <a:custGeom>
              <a:avLst/>
              <a:gdLst/>
              <a:ahLst/>
              <a:cxnLst/>
              <a:rect l="l" t="t" r="r" b="b"/>
              <a:pathLst>
                <a:path w="967" h="1984" extrusionOk="0">
                  <a:moveTo>
                    <a:pt x="771" y="0"/>
                  </a:moveTo>
                  <a:cubicBezTo>
                    <a:pt x="467" y="0"/>
                    <a:pt x="217" y="223"/>
                    <a:pt x="217" y="497"/>
                  </a:cubicBezTo>
                  <a:lnTo>
                    <a:pt x="217" y="731"/>
                  </a:lnTo>
                  <a:cubicBezTo>
                    <a:pt x="205" y="788"/>
                    <a:pt x="181" y="807"/>
                    <a:pt x="142" y="820"/>
                  </a:cubicBezTo>
                  <a:cubicBezTo>
                    <a:pt x="83" y="841"/>
                    <a:pt x="35" y="890"/>
                    <a:pt x="23" y="950"/>
                  </a:cubicBezTo>
                  <a:cubicBezTo>
                    <a:pt x="1" y="1042"/>
                    <a:pt x="53" y="1134"/>
                    <a:pt x="139" y="1162"/>
                  </a:cubicBezTo>
                  <a:cubicBezTo>
                    <a:pt x="180" y="1177"/>
                    <a:pt x="205" y="1194"/>
                    <a:pt x="217" y="1252"/>
                  </a:cubicBezTo>
                  <a:lnTo>
                    <a:pt x="217" y="1487"/>
                  </a:lnTo>
                  <a:cubicBezTo>
                    <a:pt x="217" y="1758"/>
                    <a:pt x="462" y="1979"/>
                    <a:pt x="764" y="1983"/>
                  </a:cubicBezTo>
                  <a:cubicBezTo>
                    <a:pt x="765" y="1983"/>
                    <a:pt x="766" y="1983"/>
                    <a:pt x="766" y="1983"/>
                  </a:cubicBezTo>
                  <a:cubicBezTo>
                    <a:pt x="854" y="1983"/>
                    <a:pt x="934" y="1921"/>
                    <a:pt x="948" y="1833"/>
                  </a:cubicBezTo>
                  <a:cubicBezTo>
                    <a:pt x="966" y="1719"/>
                    <a:pt x="880" y="1623"/>
                    <a:pt x="770" y="1623"/>
                  </a:cubicBezTo>
                  <a:cubicBezTo>
                    <a:pt x="666" y="1623"/>
                    <a:pt x="578" y="1561"/>
                    <a:pt x="578" y="1487"/>
                  </a:cubicBezTo>
                  <a:lnTo>
                    <a:pt x="578" y="1235"/>
                  </a:lnTo>
                  <a:cubicBezTo>
                    <a:pt x="578" y="1225"/>
                    <a:pt x="577" y="1214"/>
                    <a:pt x="576" y="1204"/>
                  </a:cubicBezTo>
                  <a:cubicBezTo>
                    <a:pt x="560" y="1116"/>
                    <a:pt x="530" y="1047"/>
                    <a:pt x="490" y="992"/>
                  </a:cubicBezTo>
                  <a:cubicBezTo>
                    <a:pt x="530" y="937"/>
                    <a:pt x="560" y="868"/>
                    <a:pt x="576" y="780"/>
                  </a:cubicBezTo>
                  <a:cubicBezTo>
                    <a:pt x="577" y="769"/>
                    <a:pt x="578" y="759"/>
                    <a:pt x="578" y="748"/>
                  </a:cubicBezTo>
                  <a:lnTo>
                    <a:pt x="578" y="497"/>
                  </a:lnTo>
                  <a:cubicBezTo>
                    <a:pt x="578" y="425"/>
                    <a:pt x="661" y="365"/>
                    <a:pt x="764" y="361"/>
                  </a:cubicBezTo>
                  <a:cubicBezTo>
                    <a:pt x="859" y="359"/>
                    <a:pt x="944" y="287"/>
                    <a:pt x="951" y="192"/>
                  </a:cubicBezTo>
                  <a:cubicBezTo>
                    <a:pt x="958" y="87"/>
                    <a:pt x="875" y="0"/>
                    <a:pt x="7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2"/>
            <p:cNvSpPr/>
            <p:nvPr/>
          </p:nvSpPr>
          <p:spPr>
            <a:xfrm>
              <a:off x="2692507" y="977513"/>
              <a:ext cx="36673" cy="75126"/>
            </a:xfrm>
            <a:custGeom>
              <a:avLst/>
              <a:gdLst/>
              <a:ahLst/>
              <a:cxnLst/>
              <a:rect l="l" t="t" r="r" b="b"/>
              <a:pathLst>
                <a:path w="968" h="1983" extrusionOk="0">
                  <a:moveTo>
                    <a:pt x="200" y="0"/>
                  </a:moveTo>
                  <a:cubicBezTo>
                    <a:pt x="113" y="0"/>
                    <a:pt x="34" y="63"/>
                    <a:pt x="20" y="149"/>
                  </a:cubicBezTo>
                  <a:cubicBezTo>
                    <a:pt x="0" y="263"/>
                    <a:pt x="88" y="360"/>
                    <a:pt x="198" y="360"/>
                  </a:cubicBezTo>
                  <a:cubicBezTo>
                    <a:pt x="303" y="360"/>
                    <a:pt x="390" y="422"/>
                    <a:pt x="390" y="496"/>
                  </a:cubicBezTo>
                  <a:lnTo>
                    <a:pt x="390" y="749"/>
                  </a:lnTo>
                  <a:cubicBezTo>
                    <a:pt x="390" y="760"/>
                    <a:pt x="392" y="770"/>
                    <a:pt x="393" y="781"/>
                  </a:cubicBezTo>
                  <a:cubicBezTo>
                    <a:pt x="409" y="868"/>
                    <a:pt x="439" y="936"/>
                    <a:pt x="478" y="991"/>
                  </a:cubicBezTo>
                  <a:cubicBezTo>
                    <a:pt x="440" y="1045"/>
                    <a:pt x="409" y="1114"/>
                    <a:pt x="393" y="1202"/>
                  </a:cubicBezTo>
                  <a:cubicBezTo>
                    <a:pt x="390" y="1211"/>
                    <a:pt x="390" y="1222"/>
                    <a:pt x="390" y="1232"/>
                  </a:cubicBezTo>
                  <a:lnTo>
                    <a:pt x="390" y="1485"/>
                  </a:lnTo>
                  <a:cubicBezTo>
                    <a:pt x="390" y="1557"/>
                    <a:pt x="305" y="1618"/>
                    <a:pt x="204" y="1621"/>
                  </a:cubicBezTo>
                  <a:cubicBezTo>
                    <a:pt x="109" y="1623"/>
                    <a:pt x="23" y="1694"/>
                    <a:pt x="18" y="1789"/>
                  </a:cubicBezTo>
                  <a:cubicBezTo>
                    <a:pt x="12" y="1894"/>
                    <a:pt x="95" y="1982"/>
                    <a:pt x="198" y="1982"/>
                  </a:cubicBezTo>
                  <a:cubicBezTo>
                    <a:pt x="503" y="1982"/>
                    <a:pt x="751" y="1759"/>
                    <a:pt x="751" y="1486"/>
                  </a:cubicBezTo>
                  <a:lnTo>
                    <a:pt x="751" y="1251"/>
                  </a:lnTo>
                  <a:cubicBezTo>
                    <a:pt x="765" y="1196"/>
                    <a:pt x="788" y="1176"/>
                    <a:pt x="828" y="1162"/>
                  </a:cubicBezTo>
                  <a:cubicBezTo>
                    <a:pt x="886" y="1141"/>
                    <a:pt x="933" y="1093"/>
                    <a:pt x="947" y="1033"/>
                  </a:cubicBezTo>
                  <a:cubicBezTo>
                    <a:pt x="968" y="940"/>
                    <a:pt x="916" y="850"/>
                    <a:pt x="829" y="821"/>
                  </a:cubicBezTo>
                  <a:cubicBezTo>
                    <a:pt x="788" y="806"/>
                    <a:pt x="764" y="788"/>
                    <a:pt x="750" y="730"/>
                  </a:cubicBezTo>
                  <a:lnTo>
                    <a:pt x="750" y="496"/>
                  </a:lnTo>
                  <a:cubicBezTo>
                    <a:pt x="750" y="226"/>
                    <a:pt x="505" y="4"/>
                    <a:pt x="204" y="0"/>
                  </a:cubicBezTo>
                  <a:cubicBezTo>
                    <a:pt x="203" y="0"/>
                    <a:pt x="202" y="0"/>
                    <a:pt x="2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2"/>
            <p:cNvSpPr/>
            <p:nvPr/>
          </p:nvSpPr>
          <p:spPr>
            <a:xfrm>
              <a:off x="2643749" y="978536"/>
              <a:ext cx="39249" cy="72891"/>
            </a:xfrm>
            <a:custGeom>
              <a:avLst/>
              <a:gdLst/>
              <a:ahLst/>
              <a:cxnLst/>
              <a:rect l="l" t="t" r="r" b="b"/>
              <a:pathLst>
                <a:path w="1036" h="1924" extrusionOk="0">
                  <a:moveTo>
                    <a:pt x="826" y="0"/>
                  </a:moveTo>
                  <a:cubicBezTo>
                    <a:pt x="753" y="0"/>
                    <a:pt x="683" y="44"/>
                    <a:pt x="655" y="117"/>
                  </a:cubicBezTo>
                  <a:lnTo>
                    <a:pt x="37" y="1671"/>
                  </a:lnTo>
                  <a:cubicBezTo>
                    <a:pt x="0" y="1765"/>
                    <a:pt x="46" y="1872"/>
                    <a:pt x="140" y="1911"/>
                  </a:cubicBezTo>
                  <a:cubicBezTo>
                    <a:pt x="162" y="1919"/>
                    <a:pt x="186" y="1924"/>
                    <a:pt x="208" y="1924"/>
                  </a:cubicBezTo>
                  <a:cubicBezTo>
                    <a:pt x="282" y="1924"/>
                    <a:pt x="351" y="1880"/>
                    <a:pt x="380" y="1807"/>
                  </a:cubicBezTo>
                  <a:lnTo>
                    <a:pt x="998" y="253"/>
                  </a:lnTo>
                  <a:cubicBezTo>
                    <a:pt x="1036" y="159"/>
                    <a:pt x="990" y="52"/>
                    <a:pt x="894" y="13"/>
                  </a:cubicBezTo>
                  <a:cubicBezTo>
                    <a:pt x="872" y="4"/>
                    <a:pt x="849"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2"/>
            <p:cNvSpPr/>
            <p:nvPr/>
          </p:nvSpPr>
          <p:spPr>
            <a:xfrm>
              <a:off x="2335403" y="748460"/>
              <a:ext cx="477313" cy="406392"/>
            </a:xfrm>
            <a:custGeom>
              <a:avLst/>
              <a:gdLst/>
              <a:ahLst/>
              <a:cxnLst/>
              <a:rect l="l" t="t" r="r" b="b"/>
              <a:pathLst>
                <a:path w="12599" h="10727" extrusionOk="0">
                  <a:moveTo>
                    <a:pt x="10849" y="378"/>
                  </a:moveTo>
                  <a:cubicBezTo>
                    <a:pt x="10913" y="378"/>
                    <a:pt x="10994" y="438"/>
                    <a:pt x="11079" y="499"/>
                  </a:cubicBezTo>
                  <a:cubicBezTo>
                    <a:pt x="11240" y="616"/>
                    <a:pt x="11385" y="675"/>
                    <a:pt x="11582" y="707"/>
                  </a:cubicBezTo>
                  <a:cubicBezTo>
                    <a:pt x="11680" y="723"/>
                    <a:pt x="11781" y="740"/>
                    <a:pt x="11823" y="781"/>
                  </a:cubicBezTo>
                  <a:cubicBezTo>
                    <a:pt x="11864" y="823"/>
                    <a:pt x="11882" y="925"/>
                    <a:pt x="11898" y="1022"/>
                  </a:cubicBezTo>
                  <a:cubicBezTo>
                    <a:pt x="11929" y="1211"/>
                    <a:pt x="11994" y="1371"/>
                    <a:pt x="12105" y="1525"/>
                  </a:cubicBezTo>
                  <a:cubicBezTo>
                    <a:pt x="12167" y="1611"/>
                    <a:pt x="12226" y="1692"/>
                    <a:pt x="12226" y="1755"/>
                  </a:cubicBezTo>
                  <a:cubicBezTo>
                    <a:pt x="12226" y="1820"/>
                    <a:pt x="12167" y="1901"/>
                    <a:pt x="12105" y="1986"/>
                  </a:cubicBezTo>
                  <a:cubicBezTo>
                    <a:pt x="11993" y="2142"/>
                    <a:pt x="11929" y="2300"/>
                    <a:pt x="11898" y="2489"/>
                  </a:cubicBezTo>
                  <a:cubicBezTo>
                    <a:pt x="11880" y="2587"/>
                    <a:pt x="11864" y="2688"/>
                    <a:pt x="11823" y="2730"/>
                  </a:cubicBezTo>
                  <a:cubicBezTo>
                    <a:pt x="11781" y="2771"/>
                    <a:pt x="11680" y="2789"/>
                    <a:pt x="11582" y="2805"/>
                  </a:cubicBezTo>
                  <a:cubicBezTo>
                    <a:pt x="11385" y="2837"/>
                    <a:pt x="11241" y="2895"/>
                    <a:pt x="11079" y="3012"/>
                  </a:cubicBezTo>
                  <a:cubicBezTo>
                    <a:pt x="10994" y="3074"/>
                    <a:pt x="10913" y="3133"/>
                    <a:pt x="10849" y="3133"/>
                  </a:cubicBezTo>
                  <a:cubicBezTo>
                    <a:pt x="10785" y="3133"/>
                    <a:pt x="10704" y="3074"/>
                    <a:pt x="10618" y="3012"/>
                  </a:cubicBezTo>
                  <a:cubicBezTo>
                    <a:pt x="10459" y="2897"/>
                    <a:pt x="10311" y="2837"/>
                    <a:pt x="10115" y="2805"/>
                  </a:cubicBezTo>
                  <a:cubicBezTo>
                    <a:pt x="10018" y="2787"/>
                    <a:pt x="9916" y="2771"/>
                    <a:pt x="9875" y="2730"/>
                  </a:cubicBezTo>
                  <a:cubicBezTo>
                    <a:pt x="9833" y="2688"/>
                    <a:pt x="9816" y="2587"/>
                    <a:pt x="9800" y="2489"/>
                  </a:cubicBezTo>
                  <a:cubicBezTo>
                    <a:pt x="9769" y="2300"/>
                    <a:pt x="9705" y="2141"/>
                    <a:pt x="9592" y="1986"/>
                  </a:cubicBezTo>
                  <a:cubicBezTo>
                    <a:pt x="9531" y="1901"/>
                    <a:pt x="9472" y="1820"/>
                    <a:pt x="9472" y="1755"/>
                  </a:cubicBezTo>
                  <a:cubicBezTo>
                    <a:pt x="9472" y="1691"/>
                    <a:pt x="9531" y="1611"/>
                    <a:pt x="9592" y="1525"/>
                  </a:cubicBezTo>
                  <a:cubicBezTo>
                    <a:pt x="9709" y="1365"/>
                    <a:pt x="9768" y="1218"/>
                    <a:pt x="9800" y="1022"/>
                  </a:cubicBezTo>
                  <a:cubicBezTo>
                    <a:pt x="9816" y="925"/>
                    <a:pt x="9833" y="823"/>
                    <a:pt x="9875" y="781"/>
                  </a:cubicBezTo>
                  <a:cubicBezTo>
                    <a:pt x="9916" y="740"/>
                    <a:pt x="10018" y="723"/>
                    <a:pt x="10115" y="707"/>
                  </a:cubicBezTo>
                  <a:cubicBezTo>
                    <a:pt x="10309" y="675"/>
                    <a:pt x="10459" y="614"/>
                    <a:pt x="10618" y="499"/>
                  </a:cubicBezTo>
                  <a:cubicBezTo>
                    <a:pt x="10704" y="438"/>
                    <a:pt x="10785" y="378"/>
                    <a:pt x="10849" y="378"/>
                  </a:cubicBezTo>
                  <a:close/>
                  <a:moveTo>
                    <a:pt x="2977" y="2945"/>
                  </a:moveTo>
                  <a:cubicBezTo>
                    <a:pt x="4233" y="2945"/>
                    <a:pt x="6113" y="2946"/>
                    <a:pt x="6113" y="2946"/>
                  </a:cubicBezTo>
                  <a:lnTo>
                    <a:pt x="6113" y="5416"/>
                  </a:lnTo>
                  <a:lnTo>
                    <a:pt x="1788" y="5416"/>
                  </a:lnTo>
                  <a:lnTo>
                    <a:pt x="1788" y="3053"/>
                  </a:lnTo>
                  <a:cubicBezTo>
                    <a:pt x="1788" y="3002"/>
                    <a:pt x="1824" y="2957"/>
                    <a:pt x="1875" y="2946"/>
                  </a:cubicBezTo>
                  <a:cubicBezTo>
                    <a:pt x="1877" y="2946"/>
                    <a:pt x="2349" y="2945"/>
                    <a:pt x="2977" y="2945"/>
                  </a:cubicBezTo>
                  <a:close/>
                  <a:moveTo>
                    <a:pt x="9578" y="2959"/>
                  </a:moveTo>
                  <a:cubicBezTo>
                    <a:pt x="9585" y="2968"/>
                    <a:pt x="9595" y="2979"/>
                    <a:pt x="9604" y="2988"/>
                  </a:cubicBezTo>
                  <a:cubicBezTo>
                    <a:pt x="9730" y="3112"/>
                    <a:pt x="9898" y="3140"/>
                    <a:pt x="10045" y="3164"/>
                  </a:cubicBezTo>
                  <a:cubicBezTo>
                    <a:pt x="10186" y="3188"/>
                    <a:pt x="10277" y="3224"/>
                    <a:pt x="10393" y="3307"/>
                  </a:cubicBezTo>
                  <a:cubicBezTo>
                    <a:pt x="10501" y="3384"/>
                    <a:pt x="10633" y="3478"/>
                    <a:pt x="10796" y="3494"/>
                  </a:cubicBezTo>
                  <a:lnTo>
                    <a:pt x="10796" y="4467"/>
                  </a:lnTo>
                  <a:lnTo>
                    <a:pt x="9910" y="3523"/>
                  </a:lnTo>
                  <a:cubicBezTo>
                    <a:pt x="9874" y="3485"/>
                    <a:pt x="9824" y="3465"/>
                    <a:pt x="9775" y="3465"/>
                  </a:cubicBezTo>
                  <a:cubicBezTo>
                    <a:pt x="9730" y="3465"/>
                    <a:pt x="9685" y="3481"/>
                    <a:pt x="9649" y="3514"/>
                  </a:cubicBezTo>
                  <a:lnTo>
                    <a:pt x="8559" y="4515"/>
                  </a:lnTo>
                  <a:lnTo>
                    <a:pt x="8448" y="4396"/>
                  </a:lnTo>
                  <a:cubicBezTo>
                    <a:pt x="8416" y="4362"/>
                    <a:pt x="8373" y="4344"/>
                    <a:pt x="8328" y="4344"/>
                  </a:cubicBezTo>
                  <a:cubicBezTo>
                    <a:pt x="8316" y="4344"/>
                    <a:pt x="8303" y="4346"/>
                    <a:pt x="8290" y="4349"/>
                  </a:cubicBezTo>
                  <a:cubicBezTo>
                    <a:pt x="8134" y="4387"/>
                    <a:pt x="8097" y="4557"/>
                    <a:pt x="8189" y="4656"/>
                  </a:cubicBezTo>
                  <a:lnTo>
                    <a:pt x="8731" y="5233"/>
                  </a:lnTo>
                  <a:cubicBezTo>
                    <a:pt x="8767" y="5272"/>
                    <a:pt x="8816" y="5292"/>
                    <a:pt x="8866" y="5292"/>
                  </a:cubicBezTo>
                  <a:cubicBezTo>
                    <a:pt x="8944" y="5292"/>
                    <a:pt x="9023" y="5242"/>
                    <a:pt x="9050" y="5143"/>
                  </a:cubicBezTo>
                  <a:cubicBezTo>
                    <a:pt x="9064" y="5095"/>
                    <a:pt x="9042" y="5028"/>
                    <a:pt x="9009" y="4994"/>
                  </a:cubicBezTo>
                  <a:lnTo>
                    <a:pt x="8811" y="4784"/>
                  </a:lnTo>
                  <a:lnTo>
                    <a:pt x="9767" y="3907"/>
                  </a:lnTo>
                  <a:lnTo>
                    <a:pt x="10798" y="5005"/>
                  </a:lnTo>
                  <a:lnTo>
                    <a:pt x="10798" y="5418"/>
                  </a:lnTo>
                  <a:lnTo>
                    <a:pt x="6473" y="5418"/>
                  </a:lnTo>
                  <a:lnTo>
                    <a:pt x="6473" y="4835"/>
                  </a:lnTo>
                  <a:lnTo>
                    <a:pt x="7483" y="3907"/>
                  </a:lnTo>
                  <a:lnTo>
                    <a:pt x="7606" y="4038"/>
                  </a:lnTo>
                  <a:cubicBezTo>
                    <a:pt x="7642" y="4077"/>
                    <a:pt x="7692" y="4096"/>
                    <a:pt x="7741" y="4096"/>
                  </a:cubicBezTo>
                  <a:cubicBezTo>
                    <a:pt x="7786" y="4096"/>
                    <a:pt x="7831" y="4080"/>
                    <a:pt x="7867" y="4047"/>
                  </a:cubicBezTo>
                  <a:cubicBezTo>
                    <a:pt x="7941" y="3978"/>
                    <a:pt x="7945" y="3863"/>
                    <a:pt x="7876" y="3787"/>
                  </a:cubicBezTo>
                  <a:lnTo>
                    <a:pt x="7627" y="3523"/>
                  </a:lnTo>
                  <a:cubicBezTo>
                    <a:pt x="7591" y="3485"/>
                    <a:pt x="7541" y="3465"/>
                    <a:pt x="7492" y="3465"/>
                  </a:cubicBezTo>
                  <a:cubicBezTo>
                    <a:pt x="7447" y="3465"/>
                    <a:pt x="7402" y="3481"/>
                    <a:pt x="7366" y="3514"/>
                  </a:cubicBezTo>
                  <a:lnTo>
                    <a:pt x="6473" y="4335"/>
                  </a:lnTo>
                  <a:lnTo>
                    <a:pt x="6473" y="2959"/>
                  </a:lnTo>
                  <a:close/>
                  <a:moveTo>
                    <a:pt x="6113" y="5809"/>
                  </a:moveTo>
                  <a:lnTo>
                    <a:pt x="6113" y="8266"/>
                  </a:lnTo>
                  <a:lnTo>
                    <a:pt x="1903" y="8266"/>
                  </a:lnTo>
                  <a:cubicBezTo>
                    <a:pt x="1840" y="8266"/>
                    <a:pt x="1790" y="8216"/>
                    <a:pt x="1790" y="8153"/>
                  </a:cubicBezTo>
                  <a:lnTo>
                    <a:pt x="1790" y="5809"/>
                  </a:lnTo>
                  <a:close/>
                  <a:moveTo>
                    <a:pt x="10799" y="5809"/>
                  </a:moveTo>
                  <a:lnTo>
                    <a:pt x="10799" y="8153"/>
                  </a:lnTo>
                  <a:cubicBezTo>
                    <a:pt x="10799" y="8216"/>
                    <a:pt x="10748" y="8266"/>
                    <a:pt x="10685" y="8266"/>
                  </a:cubicBezTo>
                  <a:lnTo>
                    <a:pt x="6475" y="8266"/>
                  </a:lnTo>
                  <a:lnTo>
                    <a:pt x="6475" y="5809"/>
                  </a:lnTo>
                  <a:close/>
                  <a:moveTo>
                    <a:pt x="9197" y="2108"/>
                  </a:moveTo>
                  <a:cubicBezTo>
                    <a:pt x="9223" y="2147"/>
                    <a:pt x="9250" y="2184"/>
                    <a:pt x="9275" y="2219"/>
                  </a:cubicBezTo>
                  <a:cubicBezTo>
                    <a:pt x="9362" y="2336"/>
                    <a:pt x="9395" y="2415"/>
                    <a:pt x="9420" y="2557"/>
                  </a:cubicBezTo>
                  <a:cubicBezTo>
                    <a:pt x="9422" y="2571"/>
                    <a:pt x="9425" y="2586"/>
                    <a:pt x="9427" y="2599"/>
                  </a:cubicBezTo>
                  <a:lnTo>
                    <a:pt x="1910" y="2599"/>
                  </a:lnTo>
                  <a:cubicBezTo>
                    <a:pt x="1775" y="2599"/>
                    <a:pt x="1665" y="2644"/>
                    <a:pt x="1570" y="2739"/>
                  </a:cubicBezTo>
                  <a:cubicBezTo>
                    <a:pt x="1478" y="2828"/>
                    <a:pt x="1429" y="2957"/>
                    <a:pt x="1429" y="3084"/>
                  </a:cubicBezTo>
                  <a:lnTo>
                    <a:pt x="1429" y="8178"/>
                  </a:lnTo>
                  <a:cubicBezTo>
                    <a:pt x="1429" y="8445"/>
                    <a:pt x="1644" y="8661"/>
                    <a:pt x="1912" y="8661"/>
                  </a:cubicBezTo>
                  <a:lnTo>
                    <a:pt x="10690" y="8661"/>
                  </a:lnTo>
                  <a:cubicBezTo>
                    <a:pt x="10690" y="8661"/>
                    <a:pt x="11174" y="8424"/>
                    <a:pt x="11160" y="8157"/>
                  </a:cubicBezTo>
                  <a:lnTo>
                    <a:pt x="11160" y="3396"/>
                  </a:lnTo>
                  <a:cubicBezTo>
                    <a:pt x="11217" y="3368"/>
                    <a:pt x="11259" y="3339"/>
                    <a:pt x="11297" y="3313"/>
                  </a:cubicBezTo>
                  <a:cubicBezTo>
                    <a:pt x="11391" y="3245"/>
                    <a:pt x="11475" y="3199"/>
                    <a:pt x="11586" y="3178"/>
                  </a:cubicBezTo>
                  <a:lnTo>
                    <a:pt x="11586" y="8675"/>
                  </a:lnTo>
                  <a:lnTo>
                    <a:pt x="11585" y="8675"/>
                  </a:lnTo>
                  <a:cubicBezTo>
                    <a:pt x="11589" y="8934"/>
                    <a:pt x="11120" y="9152"/>
                    <a:pt x="11120" y="9152"/>
                  </a:cubicBezTo>
                  <a:lnTo>
                    <a:pt x="1471" y="9152"/>
                  </a:lnTo>
                  <a:cubicBezTo>
                    <a:pt x="1211" y="9152"/>
                    <a:pt x="1001" y="8942"/>
                    <a:pt x="1001" y="8683"/>
                  </a:cubicBezTo>
                  <a:lnTo>
                    <a:pt x="1001" y="2577"/>
                  </a:lnTo>
                  <a:cubicBezTo>
                    <a:pt x="1001" y="2318"/>
                    <a:pt x="1211" y="2108"/>
                    <a:pt x="1471" y="2108"/>
                  </a:cubicBezTo>
                  <a:close/>
                  <a:moveTo>
                    <a:pt x="7424" y="9511"/>
                  </a:moveTo>
                  <a:lnTo>
                    <a:pt x="7424" y="9558"/>
                  </a:lnTo>
                  <a:cubicBezTo>
                    <a:pt x="7425" y="9660"/>
                    <a:pt x="7343" y="9740"/>
                    <a:pt x="7243" y="9740"/>
                  </a:cubicBezTo>
                  <a:lnTo>
                    <a:pt x="5378" y="9740"/>
                  </a:lnTo>
                  <a:cubicBezTo>
                    <a:pt x="5278" y="9740"/>
                    <a:pt x="5196" y="9660"/>
                    <a:pt x="5196" y="9558"/>
                  </a:cubicBezTo>
                  <a:lnTo>
                    <a:pt x="5196" y="9511"/>
                  </a:lnTo>
                  <a:close/>
                  <a:moveTo>
                    <a:pt x="10836" y="0"/>
                  </a:moveTo>
                  <a:cubicBezTo>
                    <a:pt x="10652" y="0"/>
                    <a:pt x="10506" y="106"/>
                    <a:pt x="10390" y="190"/>
                  </a:cubicBezTo>
                  <a:cubicBezTo>
                    <a:pt x="10280" y="270"/>
                    <a:pt x="10176" y="312"/>
                    <a:pt x="10042" y="334"/>
                  </a:cubicBezTo>
                  <a:cubicBezTo>
                    <a:pt x="9894" y="358"/>
                    <a:pt x="9727" y="387"/>
                    <a:pt x="9602" y="512"/>
                  </a:cubicBezTo>
                  <a:cubicBezTo>
                    <a:pt x="9393" y="722"/>
                    <a:pt x="9452" y="1064"/>
                    <a:pt x="9282" y="1302"/>
                  </a:cubicBezTo>
                  <a:cubicBezTo>
                    <a:pt x="9203" y="1412"/>
                    <a:pt x="9105" y="1546"/>
                    <a:pt x="9093" y="1714"/>
                  </a:cubicBezTo>
                  <a:lnTo>
                    <a:pt x="1479" y="1714"/>
                  </a:lnTo>
                  <a:cubicBezTo>
                    <a:pt x="1017" y="1714"/>
                    <a:pt x="641" y="2089"/>
                    <a:pt x="641" y="2551"/>
                  </a:cubicBezTo>
                  <a:lnTo>
                    <a:pt x="641" y="8678"/>
                  </a:lnTo>
                  <a:cubicBezTo>
                    <a:pt x="641" y="8854"/>
                    <a:pt x="695" y="9017"/>
                    <a:pt x="787" y="9152"/>
                  </a:cubicBezTo>
                  <a:lnTo>
                    <a:pt x="492" y="9152"/>
                  </a:lnTo>
                  <a:cubicBezTo>
                    <a:pt x="221" y="9152"/>
                    <a:pt x="0" y="9373"/>
                    <a:pt x="0" y="9644"/>
                  </a:cubicBezTo>
                  <a:cubicBezTo>
                    <a:pt x="0" y="10239"/>
                    <a:pt x="484" y="10725"/>
                    <a:pt x="1081" y="10725"/>
                  </a:cubicBezTo>
                  <a:lnTo>
                    <a:pt x="2934" y="10725"/>
                  </a:lnTo>
                  <a:cubicBezTo>
                    <a:pt x="3009" y="10725"/>
                    <a:pt x="3080" y="10682"/>
                    <a:pt x="3109" y="10613"/>
                  </a:cubicBezTo>
                  <a:cubicBezTo>
                    <a:pt x="3169" y="10469"/>
                    <a:pt x="3066" y="10332"/>
                    <a:pt x="2930" y="10332"/>
                  </a:cubicBezTo>
                  <a:lnTo>
                    <a:pt x="1084" y="10332"/>
                  </a:lnTo>
                  <a:cubicBezTo>
                    <a:pt x="698" y="10332"/>
                    <a:pt x="382" y="10017"/>
                    <a:pt x="383" y="9631"/>
                  </a:cubicBezTo>
                  <a:cubicBezTo>
                    <a:pt x="383" y="9566"/>
                    <a:pt x="438" y="9514"/>
                    <a:pt x="504" y="9514"/>
                  </a:cubicBezTo>
                  <a:lnTo>
                    <a:pt x="4835" y="9514"/>
                  </a:lnTo>
                  <a:lnTo>
                    <a:pt x="4835" y="9553"/>
                  </a:lnTo>
                  <a:cubicBezTo>
                    <a:pt x="4835" y="9857"/>
                    <a:pt x="5081" y="10103"/>
                    <a:pt x="5385" y="10103"/>
                  </a:cubicBezTo>
                  <a:lnTo>
                    <a:pt x="7233" y="10103"/>
                  </a:lnTo>
                  <a:cubicBezTo>
                    <a:pt x="7537" y="10103"/>
                    <a:pt x="7783" y="9857"/>
                    <a:pt x="7783" y="9553"/>
                  </a:cubicBezTo>
                  <a:lnTo>
                    <a:pt x="7783" y="9514"/>
                  </a:lnTo>
                  <a:lnTo>
                    <a:pt x="12077" y="9514"/>
                  </a:lnTo>
                  <a:cubicBezTo>
                    <a:pt x="12142" y="9514"/>
                    <a:pt x="12196" y="9568"/>
                    <a:pt x="12196" y="9634"/>
                  </a:cubicBezTo>
                  <a:cubicBezTo>
                    <a:pt x="12196" y="10019"/>
                    <a:pt x="11882" y="10333"/>
                    <a:pt x="11496" y="10333"/>
                  </a:cubicBezTo>
                  <a:lnTo>
                    <a:pt x="3783" y="10333"/>
                  </a:lnTo>
                  <a:cubicBezTo>
                    <a:pt x="3708" y="10333"/>
                    <a:pt x="3637" y="10377"/>
                    <a:pt x="3608" y="10446"/>
                  </a:cubicBezTo>
                  <a:cubicBezTo>
                    <a:pt x="3547" y="10589"/>
                    <a:pt x="3651" y="10726"/>
                    <a:pt x="3787" y="10726"/>
                  </a:cubicBezTo>
                  <a:lnTo>
                    <a:pt x="11516" y="10726"/>
                  </a:lnTo>
                  <a:cubicBezTo>
                    <a:pt x="12111" y="10726"/>
                    <a:pt x="12597" y="10242"/>
                    <a:pt x="12597" y="9645"/>
                  </a:cubicBezTo>
                  <a:cubicBezTo>
                    <a:pt x="12599" y="9372"/>
                    <a:pt x="12377" y="9152"/>
                    <a:pt x="12105" y="9152"/>
                  </a:cubicBezTo>
                  <a:lnTo>
                    <a:pt x="11801" y="9152"/>
                  </a:lnTo>
                  <a:cubicBezTo>
                    <a:pt x="11891" y="9018"/>
                    <a:pt x="11945" y="8855"/>
                    <a:pt x="11945" y="8682"/>
                  </a:cubicBezTo>
                  <a:lnTo>
                    <a:pt x="11945" y="3077"/>
                  </a:lnTo>
                  <a:cubicBezTo>
                    <a:pt x="11989" y="3053"/>
                    <a:pt x="12032" y="3025"/>
                    <a:pt x="12071" y="2986"/>
                  </a:cubicBezTo>
                  <a:cubicBezTo>
                    <a:pt x="12196" y="2860"/>
                    <a:pt x="12224" y="2693"/>
                    <a:pt x="12249" y="2545"/>
                  </a:cubicBezTo>
                  <a:cubicBezTo>
                    <a:pt x="12271" y="2410"/>
                    <a:pt x="12312" y="2308"/>
                    <a:pt x="12392" y="2197"/>
                  </a:cubicBezTo>
                  <a:cubicBezTo>
                    <a:pt x="12478" y="2079"/>
                    <a:pt x="12583" y="1934"/>
                    <a:pt x="12583" y="1749"/>
                  </a:cubicBezTo>
                  <a:cubicBezTo>
                    <a:pt x="12583" y="1565"/>
                    <a:pt x="12478" y="1419"/>
                    <a:pt x="12392" y="1302"/>
                  </a:cubicBezTo>
                  <a:cubicBezTo>
                    <a:pt x="12312" y="1189"/>
                    <a:pt x="12272" y="1089"/>
                    <a:pt x="12249" y="953"/>
                  </a:cubicBezTo>
                  <a:cubicBezTo>
                    <a:pt x="12224" y="806"/>
                    <a:pt x="12196" y="638"/>
                    <a:pt x="12071" y="512"/>
                  </a:cubicBezTo>
                  <a:cubicBezTo>
                    <a:pt x="11945" y="387"/>
                    <a:pt x="11778" y="359"/>
                    <a:pt x="11631" y="334"/>
                  </a:cubicBezTo>
                  <a:cubicBezTo>
                    <a:pt x="11486" y="310"/>
                    <a:pt x="11400" y="276"/>
                    <a:pt x="11282" y="190"/>
                  </a:cubicBezTo>
                  <a:cubicBezTo>
                    <a:pt x="11166" y="105"/>
                    <a:pt x="11020" y="0"/>
                    <a:pt x="10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2"/>
            <p:cNvSpPr/>
            <p:nvPr/>
          </p:nvSpPr>
          <p:spPr>
            <a:xfrm>
              <a:off x="2716147" y="788278"/>
              <a:ext cx="60540" cy="53418"/>
            </a:xfrm>
            <a:custGeom>
              <a:avLst/>
              <a:gdLst/>
              <a:ahLst/>
              <a:cxnLst/>
              <a:rect l="l" t="t" r="r" b="b"/>
              <a:pathLst>
                <a:path w="1598" h="1410" extrusionOk="0">
                  <a:moveTo>
                    <a:pt x="1390" y="0"/>
                  </a:moveTo>
                  <a:cubicBezTo>
                    <a:pt x="1332" y="0"/>
                    <a:pt x="1275" y="28"/>
                    <a:pt x="1238" y="78"/>
                  </a:cubicBezTo>
                  <a:lnTo>
                    <a:pt x="635" y="923"/>
                  </a:lnTo>
                  <a:lnTo>
                    <a:pt x="348" y="578"/>
                  </a:lnTo>
                  <a:cubicBezTo>
                    <a:pt x="312" y="534"/>
                    <a:pt x="260" y="511"/>
                    <a:pt x="208" y="511"/>
                  </a:cubicBezTo>
                  <a:cubicBezTo>
                    <a:pt x="166" y="511"/>
                    <a:pt x="124" y="526"/>
                    <a:pt x="89" y="555"/>
                  </a:cubicBezTo>
                  <a:cubicBezTo>
                    <a:pt x="11" y="620"/>
                    <a:pt x="0" y="735"/>
                    <a:pt x="65" y="813"/>
                  </a:cubicBezTo>
                  <a:lnTo>
                    <a:pt x="506" y="1342"/>
                  </a:lnTo>
                  <a:cubicBezTo>
                    <a:pt x="541" y="1384"/>
                    <a:pt x="592" y="1409"/>
                    <a:pt x="648" y="1409"/>
                  </a:cubicBezTo>
                  <a:lnTo>
                    <a:pt x="654" y="1409"/>
                  </a:lnTo>
                  <a:cubicBezTo>
                    <a:pt x="712" y="1406"/>
                    <a:pt x="764" y="1379"/>
                    <a:pt x="796" y="1332"/>
                  </a:cubicBezTo>
                  <a:lnTo>
                    <a:pt x="1539" y="291"/>
                  </a:lnTo>
                  <a:cubicBezTo>
                    <a:pt x="1598" y="209"/>
                    <a:pt x="1580" y="94"/>
                    <a:pt x="1495" y="34"/>
                  </a:cubicBezTo>
                  <a:cubicBezTo>
                    <a:pt x="1463" y="11"/>
                    <a:pt x="1427" y="0"/>
                    <a:pt x="1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502;p65">
            <a:extLst>
              <a:ext uri="{FF2B5EF4-FFF2-40B4-BE49-F238E27FC236}">
                <a16:creationId xmlns:a16="http://schemas.microsoft.com/office/drawing/2014/main" id="{501AA254-3C70-A258-CC29-A383F5CEAC08}"/>
              </a:ext>
            </a:extLst>
          </p:cNvPr>
          <p:cNvSpPr/>
          <p:nvPr/>
        </p:nvSpPr>
        <p:spPr>
          <a:xfrm>
            <a:off x="1984928" y="1590093"/>
            <a:ext cx="596037" cy="572699"/>
          </a:xfrm>
          <a:custGeom>
            <a:avLst/>
            <a:gdLst/>
            <a:ahLst/>
            <a:cxnLst/>
            <a:rect l="l" t="t" r="r" b="b"/>
            <a:pathLst>
              <a:path w="12552" h="12584" extrusionOk="0">
                <a:moveTo>
                  <a:pt x="6958" y="362"/>
                </a:moveTo>
                <a:cubicBezTo>
                  <a:pt x="7113" y="362"/>
                  <a:pt x="7276" y="485"/>
                  <a:pt x="7305" y="639"/>
                </a:cubicBezTo>
                <a:cubicBezTo>
                  <a:pt x="7346" y="854"/>
                  <a:pt x="7207" y="1066"/>
                  <a:pt x="6986" y="1082"/>
                </a:cubicBezTo>
                <a:cubicBezTo>
                  <a:pt x="6976" y="1083"/>
                  <a:pt x="6969" y="1083"/>
                  <a:pt x="6959" y="1083"/>
                </a:cubicBezTo>
                <a:lnTo>
                  <a:pt x="5486" y="1083"/>
                </a:lnTo>
                <a:cubicBezTo>
                  <a:pt x="5477" y="1083"/>
                  <a:pt x="5470" y="1083"/>
                  <a:pt x="5463" y="1082"/>
                </a:cubicBezTo>
                <a:cubicBezTo>
                  <a:pt x="5268" y="1068"/>
                  <a:pt x="5135" y="903"/>
                  <a:pt x="5135" y="714"/>
                </a:cubicBezTo>
                <a:cubicBezTo>
                  <a:pt x="5135" y="521"/>
                  <a:pt x="5293" y="362"/>
                  <a:pt x="5487" y="362"/>
                </a:cubicBezTo>
                <a:close/>
                <a:moveTo>
                  <a:pt x="7666" y="2852"/>
                </a:moveTo>
                <a:lnTo>
                  <a:pt x="7666" y="3540"/>
                </a:lnTo>
                <a:lnTo>
                  <a:pt x="4784" y="3540"/>
                </a:lnTo>
                <a:lnTo>
                  <a:pt x="4784" y="2852"/>
                </a:lnTo>
                <a:close/>
                <a:moveTo>
                  <a:pt x="3242" y="7012"/>
                </a:moveTo>
                <a:lnTo>
                  <a:pt x="3242" y="7701"/>
                </a:lnTo>
                <a:lnTo>
                  <a:pt x="360" y="7701"/>
                </a:lnTo>
                <a:lnTo>
                  <a:pt x="360" y="7012"/>
                </a:lnTo>
                <a:close/>
                <a:moveTo>
                  <a:pt x="12189" y="7012"/>
                </a:moveTo>
                <a:lnTo>
                  <a:pt x="12189" y="7701"/>
                </a:lnTo>
                <a:lnTo>
                  <a:pt x="9306" y="7701"/>
                </a:lnTo>
                <a:lnTo>
                  <a:pt x="9306" y="7012"/>
                </a:lnTo>
                <a:close/>
                <a:moveTo>
                  <a:pt x="3242" y="9273"/>
                </a:moveTo>
                <a:lnTo>
                  <a:pt x="3242" y="9963"/>
                </a:lnTo>
                <a:lnTo>
                  <a:pt x="360" y="9963"/>
                </a:lnTo>
                <a:lnTo>
                  <a:pt x="360" y="9273"/>
                </a:lnTo>
                <a:close/>
                <a:moveTo>
                  <a:pt x="2553" y="11502"/>
                </a:moveTo>
                <a:cubicBezTo>
                  <a:pt x="2651" y="11502"/>
                  <a:pt x="2747" y="11544"/>
                  <a:pt x="2813" y="11616"/>
                </a:cubicBezTo>
                <a:cubicBezTo>
                  <a:pt x="2960" y="11778"/>
                  <a:pt x="2923" y="12049"/>
                  <a:pt x="2742" y="12166"/>
                </a:cubicBezTo>
                <a:cubicBezTo>
                  <a:pt x="2685" y="12203"/>
                  <a:pt x="2619" y="12222"/>
                  <a:pt x="2554" y="12222"/>
                </a:cubicBezTo>
                <a:lnTo>
                  <a:pt x="1080" y="12222"/>
                </a:lnTo>
                <a:cubicBezTo>
                  <a:pt x="852" y="12222"/>
                  <a:pt x="696" y="12009"/>
                  <a:pt x="734" y="11787"/>
                </a:cubicBezTo>
                <a:cubicBezTo>
                  <a:pt x="762" y="11621"/>
                  <a:pt x="912" y="11502"/>
                  <a:pt x="1082" y="11502"/>
                </a:cubicBezTo>
                <a:close/>
                <a:moveTo>
                  <a:pt x="5505" y="0"/>
                </a:moveTo>
                <a:cubicBezTo>
                  <a:pt x="5331" y="0"/>
                  <a:pt x="5159" y="68"/>
                  <a:pt x="5031" y="191"/>
                </a:cubicBezTo>
                <a:cubicBezTo>
                  <a:pt x="4902" y="312"/>
                  <a:pt x="4823" y="480"/>
                  <a:pt x="4809" y="658"/>
                </a:cubicBezTo>
                <a:cubicBezTo>
                  <a:pt x="4796" y="843"/>
                  <a:pt x="4846" y="1029"/>
                  <a:pt x="4961" y="1175"/>
                </a:cubicBezTo>
                <a:cubicBezTo>
                  <a:pt x="5070" y="1314"/>
                  <a:pt x="5230" y="1408"/>
                  <a:pt x="5402" y="1434"/>
                </a:cubicBezTo>
                <a:cubicBezTo>
                  <a:pt x="5436" y="1439"/>
                  <a:pt x="5470" y="1442"/>
                  <a:pt x="5505" y="1442"/>
                </a:cubicBezTo>
                <a:lnTo>
                  <a:pt x="6030" y="1442"/>
                </a:lnTo>
                <a:lnTo>
                  <a:pt x="6030" y="2491"/>
                </a:lnTo>
                <a:lnTo>
                  <a:pt x="4577" y="2491"/>
                </a:lnTo>
                <a:cubicBezTo>
                  <a:pt x="4475" y="2491"/>
                  <a:pt x="4392" y="2574"/>
                  <a:pt x="4392" y="2675"/>
                </a:cubicBezTo>
                <a:lnTo>
                  <a:pt x="4392" y="3748"/>
                </a:lnTo>
                <a:cubicBezTo>
                  <a:pt x="4392" y="3849"/>
                  <a:pt x="4474" y="3932"/>
                  <a:pt x="4577" y="3932"/>
                </a:cubicBezTo>
                <a:lnTo>
                  <a:pt x="6030" y="3932"/>
                </a:lnTo>
                <a:lnTo>
                  <a:pt x="6030" y="4753"/>
                </a:lnTo>
                <a:lnTo>
                  <a:pt x="3368" y="5570"/>
                </a:lnTo>
                <a:lnTo>
                  <a:pt x="1823" y="5570"/>
                </a:lnTo>
                <a:cubicBezTo>
                  <a:pt x="1722" y="5570"/>
                  <a:pt x="1639" y="5653"/>
                  <a:pt x="1639" y="5754"/>
                </a:cubicBezTo>
                <a:lnTo>
                  <a:pt x="1639" y="6651"/>
                </a:lnTo>
                <a:lnTo>
                  <a:pt x="186" y="6651"/>
                </a:lnTo>
                <a:cubicBezTo>
                  <a:pt x="84" y="6651"/>
                  <a:pt x="1" y="6734"/>
                  <a:pt x="1" y="6836"/>
                </a:cubicBezTo>
                <a:lnTo>
                  <a:pt x="1" y="7908"/>
                </a:lnTo>
                <a:cubicBezTo>
                  <a:pt x="1" y="8010"/>
                  <a:pt x="84" y="8093"/>
                  <a:pt x="186" y="8093"/>
                </a:cubicBezTo>
                <a:lnTo>
                  <a:pt x="1639" y="8093"/>
                </a:lnTo>
                <a:lnTo>
                  <a:pt x="1639" y="8880"/>
                </a:lnTo>
                <a:lnTo>
                  <a:pt x="186" y="8880"/>
                </a:lnTo>
                <a:cubicBezTo>
                  <a:pt x="84" y="8880"/>
                  <a:pt x="1" y="8962"/>
                  <a:pt x="1" y="9064"/>
                </a:cubicBezTo>
                <a:lnTo>
                  <a:pt x="1" y="10136"/>
                </a:lnTo>
                <a:cubicBezTo>
                  <a:pt x="1" y="10238"/>
                  <a:pt x="84" y="10321"/>
                  <a:pt x="186" y="10321"/>
                </a:cubicBezTo>
                <a:lnTo>
                  <a:pt x="1639" y="10321"/>
                </a:lnTo>
                <a:lnTo>
                  <a:pt x="1639" y="11141"/>
                </a:lnTo>
                <a:lnTo>
                  <a:pt x="1041" y="11141"/>
                </a:lnTo>
                <a:cubicBezTo>
                  <a:pt x="834" y="11141"/>
                  <a:pt x="588" y="11291"/>
                  <a:pt x="503" y="11478"/>
                </a:cubicBezTo>
                <a:cubicBezTo>
                  <a:pt x="351" y="11802"/>
                  <a:pt x="403" y="12170"/>
                  <a:pt x="644" y="12396"/>
                </a:cubicBezTo>
                <a:cubicBezTo>
                  <a:pt x="772" y="12515"/>
                  <a:pt x="941" y="12583"/>
                  <a:pt x="1114" y="12583"/>
                </a:cubicBezTo>
                <a:lnTo>
                  <a:pt x="2537" y="12583"/>
                </a:lnTo>
                <a:cubicBezTo>
                  <a:pt x="2605" y="12583"/>
                  <a:pt x="2673" y="12574"/>
                  <a:pt x="2739" y="12551"/>
                </a:cubicBezTo>
                <a:cubicBezTo>
                  <a:pt x="3202" y="12385"/>
                  <a:pt x="3340" y="11865"/>
                  <a:pt x="3121" y="11451"/>
                </a:cubicBezTo>
                <a:cubicBezTo>
                  <a:pt x="3031" y="11279"/>
                  <a:pt x="2792" y="11142"/>
                  <a:pt x="2598" y="11142"/>
                </a:cubicBezTo>
                <a:lnTo>
                  <a:pt x="2000" y="11142"/>
                </a:lnTo>
                <a:lnTo>
                  <a:pt x="2000" y="10322"/>
                </a:lnTo>
                <a:lnTo>
                  <a:pt x="3453" y="10322"/>
                </a:lnTo>
                <a:cubicBezTo>
                  <a:pt x="3556" y="10322"/>
                  <a:pt x="3638" y="10240"/>
                  <a:pt x="3638" y="10138"/>
                </a:cubicBezTo>
                <a:lnTo>
                  <a:pt x="3638" y="9065"/>
                </a:lnTo>
                <a:cubicBezTo>
                  <a:pt x="3638" y="8963"/>
                  <a:pt x="3556" y="8881"/>
                  <a:pt x="3453" y="8881"/>
                </a:cubicBezTo>
                <a:lnTo>
                  <a:pt x="2000" y="8881"/>
                </a:lnTo>
                <a:lnTo>
                  <a:pt x="2000" y="8094"/>
                </a:lnTo>
                <a:lnTo>
                  <a:pt x="3453" y="8094"/>
                </a:lnTo>
                <a:cubicBezTo>
                  <a:pt x="3556" y="8094"/>
                  <a:pt x="3638" y="8011"/>
                  <a:pt x="3638" y="7910"/>
                </a:cubicBezTo>
                <a:lnTo>
                  <a:pt x="3638" y="6837"/>
                </a:lnTo>
                <a:cubicBezTo>
                  <a:pt x="3638" y="6735"/>
                  <a:pt x="3556" y="6653"/>
                  <a:pt x="3453" y="6653"/>
                </a:cubicBezTo>
                <a:lnTo>
                  <a:pt x="2000" y="6653"/>
                </a:lnTo>
                <a:lnTo>
                  <a:pt x="2000" y="5931"/>
                </a:lnTo>
                <a:lnTo>
                  <a:pt x="3367" y="5931"/>
                </a:lnTo>
                <a:lnTo>
                  <a:pt x="4567" y="6313"/>
                </a:lnTo>
                <a:cubicBezTo>
                  <a:pt x="4585" y="6318"/>
                  <a:pt x="4604" y="6321"/>
                  <a:pt x="4622" y="6321"/>
                </a:cubicBezTo>
                <a:cubicBezTo>
                  <a:pt x="4719" y="6321"/>
                  <a:pt x="4808" y="6241"/>
                  <a:pt x="4807" y="6126"/>
                </a:cubicBezTo>
                <a:cubicBezTo>
                  <a:pt x="4807" y="6044"/>
                  <a:pt x="4751" y="5975"/>
                  <a:pt x="4673" y="5951"/>
                </a:cubicBezTo>
                <a:lnTo>
                  <a:pt x="4016" y="5743"/>
                </a:lnTo>
                <a:lnTo>
                  <a:pt x="6221" y="5043"/>
                </a:lnTo>
                <a:lnTo>
                  <a:pt x="8426" y="5743"/>
                </a:lnTo>
                <a:lnTo>
                  <a:pt x="6221" y="6441"/>
                </a:lnTo>
                <a:lnTo>
                  <a:pt x="5498" y="6213"/>
                </a:lnTo>
                <a:cubicBezTo>
                  <a:pt x="5480" y="6207"/>
                  <a:pt x="5461" y="6204"/>
                  <a:pt x="5443" y="6204"/>
                </a:cubicBezTo>
                <a:cubicBezTo>
                  <a:pt x="5365" y="6204"/>
                  <a:pt x="5293" y="6256"/>
                  <a:pt x="5268" y="6337"/>
                </a:cubicBezTo>
                <a:cubicBezTo>
                  <a:pt x="5238" y="6436"/>
                  <a:pt x="5291" y="6543"/>
                  <a:pt x="5389" y="6572"/>
                </a:cubicBezTo>
                <a:lnTo>
                  <a:pt x="6166" y="6818"/>
                </a:lnTo>
                <a:cubicBezTo>
                  <a:pt x="6184" y="6824"/>
                  <a:pt x="6203" y="6827"/>
                  <a:pt x="6221" y="6827"/>
                </a:cubicBezTo>
                <a:cubicBezTo>
                  <a:pt x="6240" y="6827"/>
                  <a:pt x="6258" y="6824"/>
                  <a:pt x="6276" y="6818"/>
                </a:cubicBezTo>
                <a:lnTo>
                  <a:pt x="9076" y="5931"/>
                </a:lnTo>
                <a:lnTo>
                  <a:pt x="10553" y="5931"/>
                </a:lnTo>
                <a:lnTo>
                  <a:pt x="10553" y="6653"/>
                </a:lnTo>
                <a:lnTo>
                  <a:pt x="9100" y="6653"/>
                </a:lnTo>
                <a:cubicBezTo>
                  <a:pt x="8998" y="6653"/>
                  <a:pt x="8915" y="6735"/>
                  <a:pt x="8915" y="6837"/>
                </a:cubicBezTo>
                <a:lnTo>
                  <a:pt x="8915" y="7910"/>
                </a:lnTo>
                <a:cubicBezTo>
                  <a:pt x="8915" y="8011"/>
                  <a:pt x="8998" y="8094"/>
                  <a:pt x="9100" y="8094"/>
                </a:cubicBezTo>
                <a:lnTo>
                  <a:pt x="10553" y="8094"/>
                </a:lnTo>
                <a:lnTo>
                  <a:pt x="10553" y="8881"/>
                </a:lnTo>
                <a:lnTo>
                  <a:pt x="10017" y="8881"/>
                </a:lnTo>
                <a:cubicBezTo>
                  <a:pt x="9795" y="8881"/>
                  <a:pt x="9582" y="8986"/>
                  <a:pt x="9448" y="9165"/>
                </a:cubicBezTo>
                <a:cubicBezTo>
                  <a:pt x="9400" y="9229"/>
                  <a:pt x="9362" y="9303"/>
                  <a:pt x="9337" y="9379"/>
                </a:cubicBezTo>
                <a:cubicBezTo>
                  <a:pt x="9264" y="9613"/>
                  <a:pt x="9312" y="9879"/>
                  <a:pt x="9469" y="10065"/>
                </a:cubicBezTo>
                <a:cubicBezTo>
                  <a:pt x="9604" y="10227"/>
                  <a:pt x="9807" y="10324"/>
                  <a:pt x="10017" y="10324"/>
                </a:cubicBezTo>
                <a:lnTo>
                  <a:pt x="10103" y="10324"/>
                </a:lnTo>
                <a:cubicBezTo>
                  <a:pt x="10198" y="10324"/>
                  <a:pt x="10284" y="10254"/>
                  <a:pt x="10291" y="10160"/>
                </a:cubicBezTo>
                <a:cubicBezTo>
                  <a:pt x="10301" y="10053"/>
                  <a:pt x="10217" y="9964"/>
                  <a:pt x="10112" y="9964"/>
                </a:cubicBezTo>
                <a:lnTo>
                  <a:pt x="10004" y="9964"/>
                </a:lnTo>
                <a:cubicBezTo>
                  <a:pt x="9756" y="9964"/>
                  <a:pt x="9593" y="9706"/>
                  <a:pt x="9673" y="9477"/>
                </a:cubicBezTo>
                <a:cubicBezTo>
                  <a:pt x="9721" y="9342"/>
                  <a:pt x="9861" y="9242"/>
                  <a:pt x="10004" y="9242"/>
                </a:cubicBezTo>
                <a:lnTo>
                  <a:pt x="11479" y="9242"/>
                </a:lnTo>
                <a:cubicBezTo>
                  <a:pt x="11673" y="9242"/>
                  <a:pt x="11831" y="9399"/>
                  <a:pt x="11831" y="9594"/>
                </a:cubicBezTo>
                <a:cubicBezTo>
                  <a:pt x="11831" y="9792"/>
                  <a:pt x="11684" y="9964"/>
                  <a:pt x="11479" y="9964"/>
                </a:cubicBezTo>
                <a:lnTo>
                  <a:pt x="10977" y="9964"/>
                </a:lnTo>
                <a:cubicBezTo>
                  <a:pt x="10882" y="9964"/>
                  <a:pt x="10797" y="10033"/>
                  <a:pt x="10789" y="10127"/>
                </a:cubicBezTo>
                <a:cubicBezTo>
                  <a:pt x="10779" y="10235"/>
                  <a:pt x="10863" y="10324"/>
                  <a:pt x="10968" y="10324"/>
                </a:cubicBezTo>
                <a:lnTo>
                  <a:pt x="11449" y="10324"/>
                </a:lnTo>
                <a:cubicBezTo>
                  <a:pt x="11610" y="10324"/>
                  <a:pt x="11767" y="10268"/>
                  <a:pt x="11891" y="10169"/>
                </a:cubicBezTo>
                <a:cubicBezTo>
                  <a:pt x="12067" y="10029"/>
                  <a:pt x="12161" y="9817"/>
                  <a:pt x="12162" y="9593"/>
                </a:cubicBezTo>
                <a:cubicBezTo>
                  <a:pt x="12162" y="9200"/>
                  <a:pt x="11842" y="8881"/>
                  <a:pt x="11449" y="8881"/>
                </a:cubicBezTo>
                <a:lnTo>
                  <a:pt x="10913" y="8881"/>
                </a:lnTo>
                <a:lnTo>
                  <a:pt x="10913" y="8094"/>
                </a:lnTo>
                <a:lnTo>
                  <a:pt x="12366" y="8094"/>
                </a:lnTo>
                <a:cubicBezTo>
                  <a:pt x="12469" y="8094"/>
                  <a:pt x="12551" y="8011"/>
                  <a:pt x="12551" y="7910"/>
                </a:cubicBezTo>
                <a:lnTo>
                  <a:pt x="12551" y="6837"/>
                </a:lnTo>
                <a:cubicBezTo>
                  <a:pt x="12548" y="6737"/>
                  <a:pt x="12466" y="6653"/>
                  <a:pt x="12364" y="6653"/>
                </a:cubicBezTo>
                <a:lnTo>
                  <a:pt x="10911" y="6653"/>
                </a:lnTo>
                <a:lnTo>
                  <a:pt x="10911" y="5755"/>
                </a:lnTo>
                <a:cubicBezTo>
                  <a:pt x="10911" y="5654"/>
                  <a:pt x="10828" y="5571"/>
                  <a:pt x="10726" y="5571"/>
                </a:cubicBezTo>
                <a:lnTo>
                  <a:pt x="9064" y="5571"/>
                </a:lnTo>
                <a:lnTo>
                  <a:pt x="6390" y="4737"/>
                </a:lnTo>
                <a:lnTo>
                  <a:pt x="6390" y="3933"/>
                </a:lnTo>
                <a:lnTo>
                  <a:pt x="7843" y="3933"/>
                </a:lnTo>
                <a:cubicBezTo>
                  <a:pt x="7945" y="3933"/>
                  <a:pt x="8028" y="3851"/>
                  <a:pt x="8028" y="3749"/>
                </a:cubicBezTo>
                <a:lnTo>
                  <a:pt x="8028" y="2676"/>
                </a:lnTo>
                <a:cubicBezTo>
                  <a:pt x="8028" y="2575"/>
                  <a:pt x="7945" y="2492"/>
                  <a:pt x="7843" y="2492"/>
                </a:cubicBezTo>
                <a:lnTo>
                  <a:pt x="6390" y="2492"/>
                </a:lnTo>
                <a:lnTo>
                  <a:pt x="6390" y="1443"/>
                </a:lnTo>
                <a:lnTo>
                  <a:pt x="6915" y="1443"/>
                </a:lnTo>
                <a:cubicBezTo>
                  <a:pt x="6937" y="1443"/>
                  <a:pt x="6961" y="1441"/>
                  <a:pt x="6984" y="1439"/>
                </a:cubicBezTo>
                <a:cubicBezTo>
                  <a:pt x="7157" y="1422"/>
                  <a:pt x="7320" y="1336"/>
                  <a:pt x="7436" y="1203"/>
                </a:cubicBezTo>
                <a:cubicBezTo>
                  <a:pt x="7554" y="1066"/>
                  <a:pt x="7613" y="894"/>
                  <a:pt x="7612" y="712"/>
                </a:cubicBezTo>
                <a:cubicBezTo>
                  <a:pt x="7612" y="320"/>
                  <a:pt x="7299" y="0"/>
                  <a:pt x="69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grpSp>
        <p:nvGrpSpPr>
          <p:cNvPr id="1485" name="Google Shape;1485;p38"/>
          <p:cNvGrpSpPr/>
          <p:nvPr/>
        </p:nvGrpSpPr>
        <p:grpSpPr>
          <a:xfrm>
            <a:off x="-374387" y="3354325"/>
            <a:ext cx="3922590" cy="2969900"/>
            <a:chOff x="-374387" y="3354325"/>
            <a:chExt cx="3922590" cy="2969900"/>
          </a:xfrm>
        </p:grpSpPr>
        <p:pic>
          <p:nvPicPr>
            <p:cNvPr id="1486" name="Google Shape;1486;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7" name="Google Shape;1487;p38"/>
            <p:cNvGrpSpPr/>
            <p:nvPr/>
          </p:nvGrpSpPr>
          <p:grpSpPr>
            <a:xfrm>
              <a:off x="1853583" y="4445557"/>
              <a:ext cx="1694620" cy="1360169"/>
              <a:chOff x="7945225" y="4302000"/>
              <a:chExt cx="904666" cy="726121"/>
            </a:xfrm>
          </p:grpSpPr>
          <p:sp>
            <p:nvSpPr>
              <p:cNvPr id="1488" name="Google Shape;1488;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1" name="Google Shape;1491;p38"/>
          <p:cNvSpPr txBox="1">
            <a:spLocks noGrp="1"/>
          </p:cNvSpPr>
          <p:nvPr>
            <p:ph type="title"/>
          </p:nvPr>
        </p:nvSpPr>
        <p:spPr>
          <a:xfrm>
            <a:off x="719998" y="1539240"/>
            <a:ext cx="5612415" cy="138188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NewsVision System</a:t>
            </a:r>
            <a:endParaRPr dirty="0"/>
          </a:p>
        </p:txBody>
      </p:sp>
      <p:grpSp>
        <p:nvGrpSpPr>
          <p:cNvPr id="1492" name="Google Shape;1492;p38"/>
          <p:cNvGrpSpPr/>
          <p:nvPr/>
        </p:nvGrpSpPr>
        <p:grpSpPr>
          <a:xfrm>
            <a:off x="6487513" y="-1301175"/>
            <a:ext cx="4268216" cy="6666030"/>
            <a:chOff x="6128138" y="-1301175"/>
            <a:chExt cx="4268216" cy="6666030"/>
          </a:xfrm>
        </p:grpSpPr>
        <p:sp>
          <p:nvSpPr>
            <p:cNvPr id="1493" name="Google Shape;1493;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499" name="Google Shape;1499;p38"/>
            <p:cNvGrpSpPr/>
            <p:nvPr/>
          </p:nvGrpSpPr>
          <p:grpSpPr>
            <a:xfrm rot="5400000">
              <a:off x="7873341" y="4254316"/>
              <a:ext cx="708100" cy="708500"/>
              <a:chOff x="3678700" y="407275"/>
              <a:chExt cx="708100" cy="708500"/>
            </a:xfrm>
          </p:grpSpPr>
          <p:sp>
            <p:nvSpPr>
              <p:cNvPr id="1500" name="Google Shape;1500;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38"/>
            <p:cNvGrpSpPr/>
            <p:nvPr/>
          </p:nvGrpSpPr>
          <p:grpSpPr>
            <a:xfrm rot="5400000">
              <a:off x="8639847" y="3354200"/>
              <a:ext cx="457787" cy="458045"/>
              <a:chOff x="3678700" y="407275"/>
              <a:chExt cx="708100" cy="708500"/>
            </a:xfrm>
          </p:grpSpPr>
          <p:sp>
            <p:nvSpPr>
              <p:cNvPr id="1508" name="Google Shape;1508;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38"/>
            <p:cNvGrpSpPr/>
            <p:nvPr/>
          </p:nvGrpSpPr>
          <p:grpSpPr>
            <a:xfrm>
              <a:off x="7787267" y="539497"/>
              <a:ext cx="208184" cy="208184"/>
              <a:chOff x="8356813" y="1074288"/>
              <a:chExt cx="351900" cy="351900"/>
            </a:xfrm>
          </p:grpSpPr>
          <p:sp>
            <p:nvSpPr>
              <p:cNvPr id="1516" name="Google Shape;1516;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38"/>
            <p:cNvGrpSpPr/>
            <p:nvPr/>
          </p:nvGrpSpPr>
          <p:grpSpPr>
            <a:xfrm>
              <a:off x="7194842" y="2467660"/>
              <a:ext cx="208184" cy="208184"/>
              <a:chOff x="8356813" y="1074288"/>
              <a:chExt cx="351900" cy="351900"/>
            </a:xfrm>
          </p:grpSpPr>
          <p:sp>
            <p:nvSpPr>
              <p:cNvPr id="1519" name="Google Shape;1519;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8"/>
          <p:cNvGrpSpPr/>
          <p:nvPr/>
        </p:nvGrpSpPr>
        <p:grpSpPr>
          <a:xfrm>
            <a:off x="796100" y="3019701"/>
            <a:ext cx="4558967" cy="134100"/>
            <a:chOff x="796100" y="3019701"/>
            <a:chExt cx="4558967" cy="134100"/>
          </a:xfrm>
        </p:grpSpPr>
        <p:sp>
          <p:nvSpPr>
            <p:cNvPr id="1523" name="Google Shape;1523;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4" name="Google Shape;1524;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5" name="Google Shape;1525;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3177</TotalTime>
  <Words>2175</Words>
  <Application>Microsoft Office PowerPoint</Application>
  <PresentationFormat>On-screen Show (16:9)</PresentationFormat>
  <Paragraphs>206</Paragraphs>
  <Slides>28</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IBM Plex Mono</vt:lpstr>
      <vt:lpstr>Poppins</vt:lpstr>
      <vt:lpstr>Calibri</vt:lpstr>
      <vt:lpstr>Open Sans</vt:lpstr>
      <vt:lpstr>Wingdings</vt:lpstr>
      <vt:lpstr>Cambria Math</vt:lpstr>
      <vt:lpstr>Roboto Condensed Light</vt:lpstr>
      <vt:lpstr>Introduction to Coding Workshop by Slidesgo</vt:lpstr>
      <vt:lpstr>NewsVision:  OCR Error Correction Tool for Chinese Newspapers </vt:lpstr>
      <vt:lpstr>Newspaper Digitisation</vt:lpstr>
      <vt:lpstr>Newspaper Digitisation</vt:lpstr>
      <vt:lpstr>Optical Character Recognition (OCR)</vt:lpstr>
      <vt:lpstr>Problem: Disorganized Text</vt:lpstr>
      <vt:lpstr>Objective</vt:lpstr>
      <vt:lpstr>Scope</vt:lpstr>
      <vt:lpstr>Chapters</vt:lpstr>
      <vt:lpstr>NewsVision System</vt:lpstr>
      <vt:lpstr>Implementation</vt:lpstr>
      <vt:lpstr>NewsVision Pipeline</vt:lpstr>
      <vt:lpstr>Layout Analysis &amp; Image Segmentation </vt:lpstr>
      <vt:lpstr>OCR Engine</vt:lpstr>
      <vt:lpstr>Layout Recovery Problem</vt:lpstr>
      <vt:lpstr>Layout Recovery Solution</vt:lpstr>
      <vt:lpstr>Post-Processing &amp; Output</vt:lpstr>
      <vt:lpstr>Model Training</vt:lpstr>
      <vt:lpstr>Layout Parser Training (Preparation)</vt:lpstr>
      <vt:lpstr>Layout Parser Training (PaddleDetection)</vt:lpstr>
      <vt:lpstr>Layout Parser Training (PaddleDetection)</vt:lpstr>
      <vt:lpstr>Measuring Results</vt:lpstr>
      <vt:lpstr>Measuring Results</vt:lpstr>
      <vt:lpstr>Results</vt:lpstr>
      <vt:lpstr>Limitations</vt:lpstr>
      <vt:lpstr>Future Improvements</vt:lpstr>
      <vt:lpstr>Conclusion &amp; Significance</vt:lpstr>
      <vt:lpstr>Thanks!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Gan Wei Jie</cp:lastModifiedBy>
  <cp:revision>7</cp:revision>
  <dcterms:modified xsi:type="dcterms:W3CDTF">2025-05-14T07:42:46Z</dcterms:modified>
</cp:coreProperties>
</file>